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25" r:id="rId4"/>
  </p:sldMasterIdLst>
  <p:notesMasterIdLst>
    <p:notesMasterId r:id="rId28"/>
  </p:notesMasterIdLst>
  <p:handoutMasterIdLst>
    <p:handoutMasterId r:id="rId29"/>
  </p:handoutMasterIdLst>
  <p:sldIdLst>
    <p:sldId id="2147309739" r:id="rId5"/>
    <p:sldId id="2147309832" r:id="rId6"/>
    <p:sldId id="2147472041" r:id="rId7"/>
    <p:sldId id="2147472042" r:id="rId8"/>
    <p:sldId id="2147472043" r:id="rId9"/>
    <p:sldId id="2147472044" r:id="rId10"/>
    <p:sldId id="2147472045" r:id="rId11"/>
    <p:sldId id="2147472046" r:id="rId12"/>
    <p:sldId id="2147472047" r:id="rId13"/>
    <p:sldId id="2147472048" r:id="rId14"/>
    <p:sldId id="2147472049" r:id="rId15"/>
    <p:sldId id="2147472050" r:id="rId16"/>
    <p:sldId id="2147472051" r:id="rId17"/>
    <p:sldId id="2147472052" r:id="rId18"/>
    <p:sldId id="2147472053" r:id="rId19"/>
    <p:sldId id="2147472054" r:id="rId20"/>
    <p:sldId id="2147472055" r:id="rId21"/>
    <p:sldId id="2147472056" r:id="rId22"/>
    <p:sldId id="2147472057" r:id="rId23"/>
    <p:sldId id="2147309749" r:id="rId24"/>
    <p:sldId id="2147472034" r:id="rId25"/>
    <p:sldId id="2147309793" r:id="rId26"/>
    <p:sldId id="2147309794" r:id="rId27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FF2BF0E-1C78-B907-4744-5682AC6AB6B6}" name="Marin Rosenquist" initials="MR" userId="S::Marin.Rosenquist@catalysis.co.uk::f4370eaf-a203-4a1a-958f-678d833af510" providerId="AD"/>
  <p188:author id="{9F152437-A987-D664-0DFC-EBCF6B7F878B}" name="Naoko Omasa" initials="NO" userId="S::naoko.omasa@catalysis.co.uk::3a72ee0e-114c-4b00-812a-49bb47282657" providerId="AD"/>
  <p188:author id="{34B8DD45-A6CB-3F9A-42E3-385A848163C0}" name="Bailes, Shirley" initials="SB" userId="S::shirley.bailes@intel.com::f2be06fc-9a7f-4930-b7fd-e22df9d9e538" providerId="AD"/>
  <p188:author id="{F124B047-D04C-4E32-ADAA-36E1A2CE322F}" name="Marin Rosenquist" initials="MR" userId="S::marin.rosenquist@catalysis.co.uk::f4370eaf-a203-4a1a-958f-678d833af510" providerId="AD"/>
  <p188:author id="{D719316F-E686-8473-AF89-EE538EBD0A33}" name="Pors, Stefanie" initials="PS" userId="S::stefanie.pors@intel.com::7ce922f8-60f6-4e87-945f-6f2675a19718" providerId="AD"/>
  <p188:author id="{B0B4C97F-7406-078B-0568-FA51282A8432}" name="Ben Thompson" initials="" userId="S::ben@scribbleben.com::273bbe7e-f239-4598-933e-14cc10f190c7" providerId="AD"/>
  <p188:author id="{356B6382-E906-EBC9-976B-4FB87D33DEDE}" name="Ben Thompson" initials="BT" userId="65.catalysis.egnyte.com_tp_egnyte_plus" providerId="Windows Live"/>
  <p188:author id="{F2F433DB-C0DF-2DF2-7D8C-37F0DC62D738}" name="Ben Thompson" initials="BT" userId="S::ben.thompson@catalysis.co.uk::de4d7c74-0673-4a3d-8c3e-6c4f757fd9d7" providerId="AD"/>
  <p188:author id="{8F2979F3-E71E-8169-CB9C-DB067BB80A0C}" name="Druckman, Katherine" initials="KD" userId="S::katherine.druckman@intel.com::fe544811-28b8-489f-aade-36642b81d5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8AF"/>
    <a:srgbClr val="EEC4F8"/>
    <a:srgbClr val="002A70"/>
    <a:srgbClr val="000000"/>
    <a:srgbClr val="0445A4"/>
    <a:srgbClr val="1653AE"/>
    <a:srgbClr val="17C8FE"/>
    <a:srgbClr val="1756B3"/>
    <a:srgbClr val="263B98"/>
    <a:srgbClr val="003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80941B-33A6-A842-A24D-B9D0DEDD0B17}" v="6" dt="2024-09-12T16:11:45.36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1"/>
    <p:restoredTop sz="85684"/>
  </p:normalViewPr>
  <p:slideViewPr>
    <p:cSldViewPr snapToGrid="0">
      <p:cViewPr varScale="1">
        <p:scale>
          <a:sx n="99" d="100"/>
          <a:sy n="99" d="100"/>
        </p:scale>
        <p:origin x="1184" y="17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553E8-0470-1349-956C-3CB1869458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One Display Regular" panose="020B0503020203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7CBD2-00E1-E94C-B4F0-37C39C209D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B726A-C477-6444-83BF-F1538D69AD12}" type="datetimeFigureOut">
              <a:rPr lang="en-US" smtClean="0">
                <a:latin typeface="IntelOne Display Regular" panose="020B0503020203020204" pitchFamily="34" charset="0"/>
              </a:rPr>
              <a:t>9/13/24</a:t>
            </a:fld>
            <a:endParaRPr lang="en-US" dirty="0">
              <a:latin typeface="IntelOne Display Regular" panose="020B0503020203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C31E5-3BC8-F849-AC60-6FCBD80D55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One Display Regular" panose="020B050302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1290B-DD02-C147-B1CC-37C02F331D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CDB93-7126-8142-8B95-E87AEC48376D}" type="slidenum">
              <a:rPr lang="en-US" smtClean="0">
                <a:latin typeface="IntelOne Display Regular" panose="020B0503020203020204" pitchFamily="34" charset="0"/>
              </a:rPr>
              <a:t>‹#›</a:t>
            </a:fld>
            <a:endParaRPr lang="en-US" dirty="0">
              <a:latin typeface="IntelOne Display Regular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227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endParaRPr dirty="0"/>
          </a:p>
        </p:txBody>
      </p:sp>
      <p:sp>
        <p:nvSpPr>
          <p:cNvPr id="1056" name="Shape 1056"/>
          <p:cNvSpPr>
            <a:spLocks noGrp="1"/>
          </p:cNvSpPr>
          <p:nvPr>
            <p:ph type="body" sz="quarter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74DBA-BBF8-42CF-982C-7A1ADB614AA1}"/>
              </a:ext>
            </a:extLst>
          </p:cNvPr>
          <p:cNvSpPr txBox="1"/>
          <p:nvPr/>
        </p:nvSpPr>
        <p:spPr>
          <a:xfrm>
            <a:off x="6516189" y="8839787"/>
            <a:ext cx="274114" cy="2687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60C96F01-4937-4FBA-8380-57B7BB426266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ntelOne Display Regular" panose="020B0503020203020204" pitchFamily="34" charset="0"/>
                <a:ea typeface="+mn-ea"/>
                <a:cs typeface="+mn-cs"/>
                <a:sym typeface="Helvetica Neue"/>
              </a:rPr>
              <a:pPr marL="0" marR="0" indent="0" algn="l" defTabSz="2438338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IntelOne Display Regular" panose="020B0503020203020204" pitchFamily="34" charset="0"/>
              <a:ea typeface="+mn-ea"/>
              <a:cs typeface="+mn-cs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5FA3D-C327-44D1-8601-5830512A80E9}"/>
              </a:ext>
            </a:extLst>
          </p:cNvPr>
          <p:cNvSpPr txBox="1"/>
          <p:nvPr/>
        </p:nvSpPr>
        <p:spPr>
          <a:xfrm>
            <a:off x="5770962" y="169887"/>
            <a:ext cx="783869" cy="2687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10/1/2020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IntelOne Display Regular" panose="020B0503020203020204" pitchFamily="34" charset="0"/>
        <a:ea typeface="Intel Clear" panose="020B0604020203020204" pitchFamily="34" charset="0"/>
        <a:cs typeface="Intel Clear" panose="020B0604020203020204" pitchFamily="34" charset="0"/>
        <a:sym typeface="Helvetica Neue"/>
      </a:defRPr>
    </a:lvl1pPr>
    <a:lvl2pPr indent="1143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2pPr>
    <a:lvl3pPr indent="2286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3pPr>
    <a:lvl4pPr indent="3429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4pPr>
    <a:lvl5pPr indent="4572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5pPr>
    <a:lvl6pPr indent="5715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6pPr>
    <a:lvl7pPr indent="6858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7pPr>
    <a:lvl8pPr indent="8001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8pPr>
    <a:lvl9pPr indent="9144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98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Security is never something that is over or done, but a process of building confidence in the integrity of our software. All these things help to build that confidence.</a:t>
            </a:r>
          </a:p>
          <a:p>
            <a:endParaRPr lang="en-US" dirty="0"/>
          </a:p>
          <a:p>
            <a:r>
              <a:rPr lang="en-US" dirty="0"/>
              <a:t>Various levels of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810328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According to the Linux Foundation  in 2022, 70-90% of any given software is made up of open source components.</a:t>
            </a:r>
          </a:p>
          <a:p>
            <a:endParaRPr lang="en-US" dirty="0"/>
          </a:p>
          <a:p>
            <a:r>
              <a:rPr lang="en-US" dirty="0"/>
              <a:t>The Synopsys 2023 report showed</a:t>
            </a:r>
          </a:p>
          <a:p>
            <a:endParaRPr lang="en-US" dirty="0"/>
          </a:p>
          <a:p>
            <a:r>
              <a:rPr lang="en-US" dirty="0"/>
              <a:t>We won. Now what?</a:t>
            </a:r>
          </a:p>
        </p:txBody>
      </p:sp>
    </p:spTree>
    <p:extLst>
      <p:ext uri="{BB962C8B-B14F-4D97-AF65-F5344CB8AC3E}">
        <p14:creationId xmlns:p14="http://schemas.microsoft.com/office/powerpoint/2010/main" val="240226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Grouped by maturity level, and your target will vary according to your needs.</a:t>
            </a:r>
          </a:p>
          <a:p>
            <a:endParaRPr lang="en-US" dirty="0"/>
          </a:p>
          <a:p>
            <a:r>
              <a:rPr lang="en-US" dirty="0"/>
              <a:t>Mentioned also because the spec itself includes a list of free tools that you can use to improve your security posture.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09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50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BADC0-D037-1779-8107-D76691F8A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AEA462-1490-8F48-40AF-CF8C7341A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1B478-F216-6D78-75F4-02A5A5466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08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271CC-59CB-9740-F1B6-4A4F9D29D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AA3FC4-05EC-E456-A95F-CC5A517C7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9CB122-2A60-BFF4-C338-484BFF4BC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41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D4E10-ADD6-95DE-F03D-49F8E3102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9D589-696F-FE03-8883-9BB110FC0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300F1E-D78D-59C8-6300-357525035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907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F71DC-6FBD-3B51-E8AF-954B9B52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B21A1A-FD10-F51B-7170-2D6446B51A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21704B-D4CD-3169-153E-75627CD40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91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en-US" sz="1100" b="0" i="0" dirty="0">
                <a:solidFill>
                  <a:srgbClr val="464646"/>
                </a:solidFill>
                <a:effectLst/>
              </a:rPr>
              <a:t>Maintained by the lovely Terri Oda at Intel, and others + Google summer of code students</a:t>
            </a:r>
          </a:p>
          <a:p>
            <a:pPr algn="l">
              <a:buFont typeface="+mj-lt"/>
              <a:buNone/>
            </a:pPr>
            <a:endParaRPr lang="en-US" sz="1100" b="0" i="0" dirty="0">
              <a:solidFill>
                <a:srgbClr val="464646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464646"/>
                </a:solidFill>
                <a:effectLst/>
              </a:rPr>
              <a:t> A binary scanner - helps you determine which packages may have been included as part of a piece of software. There are 290 checkers which focus on common, vulnerable open source components such as openssl, libpng, libxml2 and expat.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464646"/>
                </a:solidFill>
                <a:effectLst/>
              </a:rPr>
              <a:t>Tools for scanning known component lists in various formats, including .csv, several linux distribution package lists, language specific package scanners and several Software Bill of Materials (SBOM) formats.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014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intel.com/content/www/us/en/policy/policy-human-rights.html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>
            <a:extLst>
              <a:ext uri="{FF2B5EF4-FFF2-40B4-BE49-F238E27FC236}">
                <a16:creationId xmlns:a16="http://schemas.microsoft.com/office/drawing/2014/main" id="{5BD18051-9720-2566-0FA8-50E085A6292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765038" y="2869600"/>
            <a:ext cx="10912951" cy="1987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>
            <a:lvl1pPr algn="l">
              <a:defRPr sz="6800" b="0" i="0" spc="-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 Here</a:t>
            </a:r>
            <a:endParaRPr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D61CA59C-9A1A-B231-49AA-67BA4C7EBA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838" y="5107007"/>
            <a:ext cx="7899996" cy="662190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  <a:ea typeface="Intel One Mono Medium" panose="020B0509020203020204" pitchFamily="49" charset="77"/>
                <a:cs typeface="Intel One Mono Medium" panose="020B0509020203020204" pitchFamily="49" charset="77"/>
              </a:defRPr>
            </a:lvl1pPr>
          </a:lstStyle>
          <a:p>
            <a:r>
              <a:rPr lang="en-US"/>
              <a:t>Presenter Name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26FD08D-A367-8B24-C375-9A2C272DE8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5838" y="5753599"/>
            <a:ext cx="7912019" cy="662190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Intel One Mono Medium" panose="020B0509020203020204" pitchFamily="49" charset="77"/>
                <a:cs typeface="Intel One Mono Medium" panose="020B0509020203020204" pitchFamily="49" charset="77"/>
              </a:defRPr>
            </a:lvl1pPr>
          </a:lstStyle>
          <a:p>
            <a:r>
              <a:rPr lang="en-US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44486D-FE95-3BCB-FD0D-B8C31E6579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948" y="0"/>
            <a:ext cx="1080052" cy="1080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84EC2-A228-9AAC-4DC6-0D251FAC1D80}"/>
              </a:ext>
            </a:extLst>
          </p:cNvPr>
          <p:cNvSpPr txBox="1"/>
          <p:nvPr userDrawn="1"/>
        </p:nvSpPr>
        <p:spPr>
          <a:xfrm>
            <a:off x="732086" y="2235101"/>
            <a:ext cx="596658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b="0" i="0" dirty="0">
                <a:solidFill>
                  <a:schemeClr val="tx1"/>
                </a:solidFill>
                <a:latin typeface="IntelOne Text Medium" panose="020B0503020203020204" pitchFamily="34" charset="77"/>
              </a:rPr>
              <a:t>Open Source Summit EU 2024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150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ight_Title Only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A673AA-9B40-F061-F2A7-52FE152C58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591" y="253156"/>
            <a:ext cx="11035153" cy="299565"/>
          </a:xfrm>
          <a:prstGeom prst="rect">
            <a:avLst/>
          </a:prstGeom>
        </p:spPr>
        <p:txBody>
          <a:bodyPr lIns="182880" anchor="t">
            <a:normAutofit/>
          </a:bodyPr>
          <a:lstStyle>
            <a:lvl1pPr marL="0" indent="0" algn="l">
              <a:buNone/>
              <a:defRPr sz="1600" b="0" i="0">
                <a:solidFill>
                  <a:srgbClr val="1653AE"/>
                </a:solidFill>
                <a:latin typeface="+mn-lt"/>
                <a:ea typeface="Intel One Mono Medium" panose="020B0509020203020204" pitchFamily="49" charset="77"/>
                <a:cs typeface="Intel One Mono Medium" panose="020B0509020203020204" pitchFamily="49" charset="77"/>
              </a:defRPr>
            </a:lvl1pPr>
          </a:lstStyle>
          <a:p>
            <a:r>
              <a:rPr lang="en-US"/>
              <a:t>Title Eyebrow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34D490-4645-F2F0-FA22-FF5652536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51" y="552721"/>
            <a:ext cx="10972093" cy="5346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 i="0" spc="-15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Box 8" descr="page  number">
            <a:extLst>
              <a:ext uri="{FF2B5EF4-FFF2-40B4-BE49-F238E27FC236}">
                <a16:creationId xmlns:a16="http://schemas.microsoft.com/office/drawing/2014/main" id="{72C21912-35A6-B1CD-785B-131D64F6A0BE}"/>
              </a:ext>
            </a:extLst>
          </p:cNvPr>
          <p:cNvSpPr txBox="1"/>
          <p:nvPr userDrawn="1"/>
        </p:nvSpPr>
        <p:spPr>
          <a:xfrm>
            <a:off x="11720321" y="6476971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5305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ight_Title Only Layout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A673AA-9B40-F061-F2A7-52FE152C58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591" y="253156"/>
            <a:ext cx="11035153" cy="299565"/>
          </a:xfrm>
          <a:prstGeom prst="rect">
            <a:avLst/>
          </a:prstGeom>
        </p:spPr>
        <p:txBody>
          <a:bodyPr lIns="182880" anchor="t">
            <a:normAutofit/>
          </a:bodyPr>
          <a:lstStyle>
            <a:lvl1pPr marL="0" indent="0" algn="l">
              <a:buNone/>
              <a:defRPr sz="1600" b="0" i="0">
                <a:solidFill>
                  <a:srgbClr val="1653AE"/>
                </a:solidFill>
                <a:latin typeface="+mn-lt"/>
                <a:ea typeface="Intel One Mono Medium" panose="020B0509020203020204" pitchFamily="49" charset="77"/>
                <a:cs typeface="Intel One Mono Medium" panose="020B0509020203020204" pitchFamily="49" charset="77"/>
              </a:defRPr>
            </a:lvl1pPr>
          </a:lstStyle>
          <a:p>
            <a:r>
              <a:rPr lang="en-US"/>
              <a:t>Title Eyebrow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34D490-4645-F2F0-FA22-FF5652536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51" y="552721"/>
            <a:ext cx="10972093" cy="5346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 i="0" spc="-15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Box 8" descr="page  number">
            <a:extLst>
              <a:ext uri="{FF2B5EF4-FFF2-40B4-BE49-F238E27FC236}">
                <a16:creationId xmlns:a16="http://schemas.microsoft.com/office/drawing/2014/main" id="{72C21912-35A6-B1CD-785B-131D64F6A0BE}"/>
              </a:ext>
            </a:extLst>
          </p:cNvPr>
          <p:cNvSpPr txBox="1"/>
          <p:nvPr userDrawn="1"/>
        </p:nvSpPr>
        <p:spPr>
          <a:xfrm>
            <a:off x="11720321" y="6476971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3728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ark_Title and Content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 descr="page  number">
            <a:extLst>
              <a:ext uri="{FF2B5EF4-FFF2-40B4-BE49-F238E27FC236}">
                <a16:creationId xmlns:a16="http://schemas.microsoft.com/office/drawing/2014/main" id="{ED00128F-57C4-D5F3-88B1-24A8F6A01306}"/>
              </a:ext>
            </a:extLst>
          </p:cNvPr>
          <p:cNvSpPr txBox="1"/>
          <p:nvPr userDrawn="1"/>
        </p:nvSpPr>
        <p:spPr>
          <a:xfrm>
            <a:off x="11720321" y="6476971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AA1D0CCE-2CA0-A35D-14A3-3C9F428A4C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591" y="253156"/>
            <a:ext cx="11035153" cy="299565"/>
          </a:xfrm>
          <a:prstGeom prst="rect">
            <a:avLst/>
          </a:prstGeom>
        </p:spPr>
        <p:txBody>
          <a:bodyPr lIns="182880" anchor="t"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Intel One Mono Medium" panose="020B0509020203020204" pitchFamily="49" charset="77"/>
                <a:cs typeface="Intel One Mono Medium" panose="020B0509020203020204" pitchFamily="49" charset="77"/>
              </a:defRPr>
            </a:lvl1pPr>
          </a:lstStyle>
          <a:p>
            <a:r>
              <a:rPr lang="en-US"/>
              <a:t>Title Eyebrow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EAAC23-58FC-FE56-F807-7BB36E805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51" y="552721"/>
            <a:ext cx="10972093" cy="5346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 i="0" spc="-1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0F27FE6-C62F-45BB-93A8-69782E5A923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532" y="1496350"/>
            <a:ext cx="10971212" cy="470535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3DC15-0A3B-A8D1-01DC-FDA4F0F266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-1" y="6235200"/>
            <a:ext cx="12192001" cy="622800"/>
          </a:xfrm>
          <a:prstGeom prst="rect">
            <a:avLst/>
          </a:prstGeom>
        </p:spPr>
      </p:pic>
      <p:sp>
        <p:nvSpPr>
          <p:cNvPr id="6" name="Rectangle 5" descr="department or event name">
            <a:extLst>
              <a:ext uri="{FF2B5EF4-FFF2-40B4-BE49-F238E27FC236}">
                <a16:creationId xmlns:a16="http://schemas.microsoft.com/office/drawing/2014/main" id="{C15C452D-CF2B-3280-8205-814D8BC11B2C}"/>
              </a:ext>
            </a:extLst>
          </p:cNvPr>
          <p:cNvSpPr/>
          <p:nvPr userDrawn="1"/>
        </p:nvSpPr>
        <p:spPr>
          <a:xfrm>
            <a:off x="687498" y="6420363"/>
            <a:ext cx="4868476" cy="272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One Text Medium" panose="020B0503020203020204" pitchFamily="34" charset="77"/>
                <a:cs typeface="+mn-cs"/>
                <a:sym typeface="Helvetica Neue"/>
              </a:rPr>
              <a:t>Open Source Summit EU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n-cs"/>
                <a:sym typeface="Helvetica Neue"/>
              </a:rPr>
              <a:t>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8EBDA-02B4-45BB-445D-6BF8515AF6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5200"/>
            <a:ext cx="622800" cy="622800"/>
          </a:xfrm>
          <a:prstGeom prst="rect">
            <a:avLst/>
          </a:prstGeom>
        </p:spPr>
      </p:pic>
      <p:sp>
        <p:nvSpPr>
          <p:cNvPr id="9" name="TextBox 8" descr="page  number">
            <a:extLst>
              <a:ext uri="{FF2B5EF4-FFF2-40B4-BE49-F238E27FC236}">
                <a16:creationId xmlns:a16="http://schemas.microsoft.com/office/drawing/2014/main" id="{11B82563-58C8-4CB2-00C8-FA39E3940809}"/>
              </a:ext>
            </a:extLst>
          </p:cNvPr>
          <p:cNvSpPr txBox="1"/>
          <p:nvPr userDrawn="1"/>
        </p:nvSpPr>
        <p:spPr>
          <a:xfrm>
            <a:off x="11720322" y="6476972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0826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Dark_Title and Content Layout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 descr="page  number">
            <a:extLst>
              <a:ext uri="{FF2B5EF4-FFF2-40B4-BE49-F238E27FC236}">
                <a16:creationId xmlns:a16="http://schemas.microsoft.com/office/drawing/2014/main" id="{ED00128F-57C4-D5F3-88B1-24A8F6A01306}"/>
              </a:ext>
            </a:extLst>
          </p:cNvPr>
          <p:cNvSpPr txBox="1"/>
          <p:nvPr userDrawn="1"/>
        </p:nvSpPr>
        <p:spPr>
          <a:xfrm>
            <a:off x="11720321" y="6476971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AA1D0CCE-2CA0-A35D-14A3-3C9F428A4C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591" y="253156"/>
            <a:ext cx="11035153" cy="299565"/>
          </a:xfrm>
          <a:prstGeom prst="rect">
            <a:avLst/>
          </a:prstGeom>
        </p:spPr>
        <p:txBody>
          <a:bodyPr lIns="182880" anchor="t"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Intel One Mono Medium" panose="020B0509020203020204" pitchFamily="49" charset="77"/>
                <a:cs typeface="Intel One Mono Medium" panose="020B0509020203020204" pitchFamily="49" charset="77"/>
              </a:defRPr>
            </a:lvl1pPr>
          </a:lstStyle>
          <a:p>
            <a:r>
              <a:rPr lang="en-US"/>
              <a:t>Title Eyebrow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EAAC23-58FC-FE56-F807-7BB36E805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51" y="552721"/>
            <a:ext cx="10972093" cy="5346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 i="0" spc="-1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0F27FE6-C62F-45BB-93A8-69782E5A923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532" y="1496350"/>
            <a:ext cx="10971212" cy="470535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B4ED82-B7ED-A5DA-7F82-41F422B31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-1" y="6235200"/>
            <a:ext cx="12192001" cy="622800"/>
          </a:xfrm>
          <a:prstGeom prst="rect">
            <a:avLst/>
          </a:prstGeom>
        </p:spPr>
      </p:pic>
      <p:sp>
        <p:nvSpPr>
          <p:cNvPr id="6" name="Rectangle 5" descr="department or event name">
            <a:extLst>
              <a:ext uri="{FF2B5EF4-FFF2-40B4-BE49-F238E27FC236}">
                <a16:creationId xmlns:a16="http://schemas.microsoft.com/office/drawing/2014/main" id="{E7BE4B85-3204-F37F-5166-F7C1BD8296B4}"/>
              </a:ext>
            </a:extLst>
          </p:cNvPr>
          <p:cNvSpPr/>
          <p:nvPr userDrawn="1"/>
        </p:nvSpPr>
        <p:spPr>
          <a:xfrm>
            <a:off x="687498" y="6420363"/>
            <a:ext cx="4868476" cy="272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One Text Medium" panose="020B0503020203020204" pitchFamily="34" charset="77"/>
                <a:cs typeface="+mn-cs"/>
                <a:sym typeface="Helvetica Neue"/>
              </a:rPr>
              <a:t>Open Source Summit EU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n-cs"/>
                <a:sym typeface="Helvetica Neue"/>
              </a:rPr>
              <a:t>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036DBB-FBFA-7BC9-9ABA-7A91D996CB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5200"/>
            <a:ext cx="622800" cy="622800"/>
          </a:xfrm>
          <a:prstGeom prst="rect">
            <a:avLst/>
          </a:prstGeom>
        </p:spPr>
      </p:pic>
      <p:sp>
        <p:nvSpPr>
          <p:cNvPr id="9" name="TextBox 8" descr="page  number">
            <a:extLst>
              <a:ext uri="{FF2B5EF4-FFF2-40B4-BE49-F238E27FC236}">
                <a16:creationId xmlns:a16="http://schemas.microsoft.com/office/drawing/2014/main" id="{91CFA04A-71F9-0EAE-8B23-BD2776489124}"/>
              </a:ext>
            </a:extLst>
          </p:cNvPr>
          <p:cNvSpPr txBox="1"/>
          <p:nvPr userDrawn="1"/>
        </p:nvSpPr>
        <p:spPr>
          <a:xfrm>
            <a:off x="11720322" y="6476972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4300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ight_Title and Content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A673AA-9B40-F061-F2A7-52FE152C58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591" y="253156"/>
            <a:ext cx="11035153" cy="299565"/>
          </a:xfrm>
          <a:prstGeom prst="rect">
            <a:avLst/>
          </a:prstGeom>
        </p:spPr>
        <p:txBody>
          <a:bodyPr lIns="182880" anchor="t">
            <a:normAutofit/>
          </a:bodyPr>
          <a:lstStyle>
            <a:lvl1pPr marL="0" indent="0" algn="l">
              <a:buNone/>
              <a:defRPr sz="1600" b="0" i="0">
                <a:solidFill>
                  <a:srgbClr val="1653AE"/>
                </a:solidFill>
                <a:latin typeface="+mn-lt"/>
                <a:ea typeface="Intel One Mono Medium" panose="020B0509020203020204" pitchFamily="49" charset="77"/>
                <a:cs typeface="Intel One Mono Medium" panose="020B0509020203020204" pitchFamily="49" charset="77"/>
              </a:defRPr>
            </a:lvl1pPr>
          </a:lstStyle>
          <a:p>
            <a:r>
              <a:rPr lang="en-US"/>
              <a:t>Title Eyebrow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34D490-4645-F2F0-FA22-FF5652536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51" y="552721"/>
            <a:ext cx="10972093" cy="5346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 i="0" spc="-15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Box 8" descr="page  number">
            <a:extLst>
              <a:ext uri="{FF2B5EF4-FFF2-40B4-BE49-F238E27FC236}">
                <a16:creationId xmlns:a16="http://schemas.microsoft.com/office/drawing/2014/main" id="{72C21912-35A6-B1CD-785B-131D64F6A0BE}"/>
              </a:ext>
            </a:extLst>
          </p:cNvPr>
          <p:cNvSpPr txBox="1"/>
          <p:nvPr userDrawn="1"/>
        </p:nvSpPr>
        <p:spPr>
          <a:xfrm>
            <a:off x="11720321" y="6476971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B2AF4BC6-21C4-6D71-9CB6-DB2CE988122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532" y="1496350"/>
            <a:ext cx="10971212" cy="470535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144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ight_Title and Content Layout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A673AA-9B40-F061-F2A7-52FE152C58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591" y="253156"/>
            <a:ext cx="11035153" cy="299565"/>
          </a:xfrm>
          <a:prstGeom prst="rect">
            <a:avLst/>
          </a:prstGeom>
        </p:spPr>
        <p:txBody>
          <a:bodyPr lIns="182880" anchor="t">
            <a:normAutofit/>
          </a:bodyPr>
          <a:lstStyle>
            <a:lvl1pPr marL="0" indent="0" algn="l">
              <a:buNone/>
              <a:defRPr sz="1600" b="0" i="0">
                <a:solidFill>
                  <a:srgbClr val="1653AE"/>
                </a:solidFill>
                <a:latin typeface="+mn-lt"/>
                <a:ea typeface="Intel One Mono Medium" panose="020B0509020203020204" pitchFamily="49" charset="77"/>
                <a:cs typeface="Intel One Mono Medium" panose="020B0509020203020204" pitchFamily="49" charset="77"/>
              </a:defRPr>
            </a:lvl1pPr>
          </a:lstStyle>
          <a:p>
            <a:r>
              <a:rPr lang="en-US"/>
              <a:t>Title Eyebrow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34D490-4645-F2F0-FA22-FF5652536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51" y="552721"/>
            <a:ext cx="10972093" cy="5346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 i="0" spc="-15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Box 8" descr="page  number">
            <a:extLst>
              <a:ext uri="{FF2B5EF4-FFF2-40B4-BE49-F238E27FC236}">
                <a16:creationId xmlns:a16="http://schemas.microsoft.com/office/drawing/2014/main" id="{72C21912-35A6-B1CD-785B-131D64F6A0BE}"/>
              </a:ext>
            </a:extLst>
          </p:cNvPr>
          <p:cNvSpPr txBox="1"/>
          <p:nvPr userDrawn="1"/>
        </p:nvSpPr>
        <p:spPr>
          <a:xfrm>
            <a:off x="11720321" y="6476971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B2AF4BC6-21C4-6D71-9CB6-DB2CE988122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532" y="1496350"/>
            <a:ext cx="10971212" cy="470535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642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Dark_Two Content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 descr="page  number">
            <a:extLst>
              <a:ext uri="{FF2B5EF4-FFF2-40B4-BE49-F238E27FC236}">
                <a16:creationId xmlns:a16="http://schemas.microsoft.com/office/drawing/2014/main" id="{ED00128F-57C4-D5F3-88B1-24A8F6A01306}"/>
              </a:ext>
            </a:extLst>
          </p:cNvPr>
          <p:cNvSpPr txBox="1"/>
          <p:nvPr userDrawn="1"/>
        </p:nvSpPr>
        <p:spPr>
          <a:xfrm>
            <a:off x="11720321" y="6476971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AA1D0CCE-2CA0-A35D-14A3-3C9F428A4C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591" y="253156"/>
            <a:ext cx="11035153" cy="299565"/>
          </a:xfrm>
          <a:prstGeom prst="rect">
            <a:avLst/>
          </a:prstGeom>
        </p:spPr>
        <p:txBody>
          <a:bodyPr lIns="182880" anchor="t"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Intel One Mono Medium" panose="020B0509020203020204" pitchFamily="49" charset="77"/>
                <a:cs typeface="Intel One Mono Medium" panose="020B0509020203020204" pitchFamily="49" charset="77"/>
              </a:defRPr>
            </a:lvl1pPr>
          </a:lstStyle>
          <a:p>
            <a:r>
              <a:rPr lang="en-US"/>
              <a:t>Title Eyebrow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EAAC23-58FC-FE56-F807-7BB36E805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51" y="552721"/>
            <a:ext cx="10972093" cy="5346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 i="0" spc="-1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C1468A2-81E7-56B5-7DFC-9516E52177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7651" y="1496350"/>
            <a:ext cx="5481637" cy="470535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  <a:lvl2pPr>
              <a:defRPr sz="2400">
                <a:solidFill>
                  <a:schemeClr val="tx1"/>
                </a:solidFill>
                <a:latin typeface="+mn-lt"/>
              </a:defRPr>
            </a:lvl2pPr>
            <a:lvl3pPr>
              <a:defRPr sz="20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FE5C323-4269-659C-962A-46AA116B662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6000" y="1497013"/>
            <a:ext cx="5489575" cy="470535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A07BE-7090-565E-33C3-DD06345E14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-1" y="6235200"/>
            <a:ext cx="12192001" cy="622800"/>
          </a:xfrm>
          <a:prstGeom prst="rect">
            <a:avLst/>
          </a:prstGeom>
        </p:spPr>
      </p:pic>
      <p:sp>
        <p:nvSpPr>
          <p:cNvPr id="5" name="Rectangle 4" descr="department or event name">
            <a:extLst>
              <a:ext uri="{FF2B5EF4-FFF2-40B4-BE49-F238E27FC236}">
                <a16:creationId xmlns:a16="http://schemas.microsoft.com/office/drawing/2014/main" id="{6E1D6563-9ECA-035E-F3DC-A5281F31A77B}"/>
              </a:ext>
            </a:extLst>
          </p:cNvPr>
          <p:cNvSpPr/>
          <p:nvPr userDrawn="1"/>
        </p:nvSpPr>
        <p:spPr>
          <a:xfrm>
            <a:off x="687498" y="6420363"/>
            <a:ext cx="4868476" cy="272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One Text Medium" panose="020B0503020203020204" pitchFamily="34" charset="77"/>
                <a:cs typeface="+mn-cs"/>
                <a:sym typeface="Helvetica Neue"/>
              </a:rPr>
              <a:t>Open Source Summit EU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n-cs"/>
                <a:sym typeface="Helvetica Neue"/>
              </a:rPr>
              <a:t>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2296B3-50AC-9D6E-7659-B7B9C524BA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5200"/>
            <a:ext cx="622800" cy="622800"/>
          </a:xfrm>
          <a:prstGeom prst="rect">
            <a:avLst/>
          </a:prstGeom>
        </p:spPr>
      </p:pic>
      <p:sp>
        <p:nvSpPr>
          <p:cNvPr id="10" name="TextBox 9" descr="page  number">
            <a:extLst>
              <a:ext uri="{FF2B5EF4-FFF2-40B4-BE49-F238E27FC236}">
                <a16:creationId xmlns:a16="http://schemas.microsoft.com/office/drawing/2014/main" id="{BEFB5A03-4BF2-58B6-C9CC-3BE48A1F4DF7}"/>
              </a:ext>
            </a:extLst>
          </p:cNvPr>
          <p:cNvSpPr txBox="1"/>
          <p:nvPr userDrawn="1"/>
        </p:nvSpPr>
        <p:spPr>
          <a:xfrm>
            <a:off x="11720320" y="6476308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6911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Dark_Two Content Layout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 descr="page  number">
            <a:extLst>
              <a:ext uri="{FF2B5EF4-FFF2-40B4-BE49-F238E27FC236}">
                <a16:creationId xmlns:a16="http://schemas.microsoft.com/office/drawing/2014/main" id="{ED00128F-57C4-D5F3-88B1-24A8F6A01306}"/>
              </a:ext>
            </a:extLst>
          </p:cNvPr>
          <p:cNvSpPr txBox="1"/>
          <p:nvPr userDrawn="1"/>
        </p:nvSpPr>
        <p:spPr>
          <a:xfrm>
            <a:off x="11720321" y="6476971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AA1D0CCE-2CA0-A35D-14A3-3C9F428A4C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591" y="253156"/>
            <a:ext cx="11035153" cy="299565"/>
          </a:xfrm>
          <a:prstGeom prst="rect">
            <a:avLst/>
          </a:prstGeom>
        </p:spPr>
        <p:txBody>
          <a:bodyPr lIns="182880" anchor="t"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Intel One Mono Medium" panose="020B0509020203020204" pitchFamily="49" charset="77"/>
                <a:cs typeface="Intel One Mono Medium" panose="020B0509020203020204" pitchFamily="49" charset="77"/>
              </a:defRPr>
            </a:lvl1pPr>
          </a:lstStyle>
          <a:p>
            <a:r>
              <a:rPr lang="en-US"/>
              <a:t>Title Eyebrow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EAAC23-58FC-FE56-F807-7BB36E805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51" y="552721"/>
            <a:ext cx="10972093" cy="5346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 i="0" spc="-1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C1468A2-81E7-56B5-7DFC-9516E52177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7651" y="1496350"/>
            <a:ext cx="5481637" cy="470535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  <a:lvl2pPr>
              <a:defRPr sz="2400">
                <a:solidFill>
                  <a:schemeClr val="tx1"/>
                </a:solidFill>
                <a:latin typeface="+mn-lt"/>
              </a:defRPr>
            </a:lvl2pPr>
            <a:lvl3pPr>
              <a:defRPr sz="2000">
                <a:solidFill>
                  <a:schemeClr val="tx1"/>
                </a:solidFill>
                <a:latin typeface="+mn-lt"/>
              </a:defRPr>
            </a:lvl3pPr>
            <a:lvl4pPr>
              <a:defRPr sz="160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FE5C323-4269-659C-962A-46AA116B662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6000" y="1497013"/>
            <a:ext cx="5489575" cy="470535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40CC07-693E-8C00-94FD-F3C911E3DE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-1" y="6235200"/>
            <a:ext cx="12192001" cy="622800"/>
          </a:xfrm>
          <a:prstGeom prst="rect">
            <a:avLst/>
          </a:prstGeom>
        </p:spPr>
      </p:pic>
      <p:sp>
        <p:nvSpPr>
          <p:cNvPr id="5" name="Rectangle 4" descr="department or event name">
            <a:extLst>
              <a:ext uri="{FF2B5EF4-FFF2-40B4-BE49-F238E27FC236}">
                <a16:creationId xmlns:a16="http://schemas.microsoft.com/office/drawing/2014/main" id="{9BA2C338-02BB-3B7D-A7EB-0FF473B7FBF0}"/>
              </a:ext>
            </a:extLst>
          </p:cNvPr>
          <p:cNvSpPr/>
          <p:nvPr userDrawn="1"/>
        </p:nvSpPr>
        <p:spPr>
          <a:xfrm>
            <a:off x="687498" y="6420363"/>
            <a:ext cx="4868476" cy="272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One Text Medium" panose="020B0503020203020204" pitchFamily="34" charset="77"/>
                <a:cs typeface="+mn-cs"/>
                <a:sym typeface="Helvetica Neue"/>
              </a:rPr>
              <a:t>Open Source Summit EU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n-cs"/>
                <a:sym typeface="Helvetica Neue"/>
              </a:rPr>
              <a:t>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9C3BB4-FF56-9303-A650-45F65DA4E8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5200"/>
            <a:ext cx="622800" cy="622800"/>
          </a:xfrm>
          <a:prstGeom prst="rect">
            <a:avLst/>
          </a:prstGeom>
        </p:spPr>
      </p:pic>
      <p:sp>
        <p:nvSpPr>
          <p:cNvPr id="10" name="TextBox 9" descr="page  number">
            <a:extLst>
              <a:ext uri="{FF2B5EF4-FFF2-40B4-BE49-F238E27FC236}">
                <a16:creationId xmlns:a16="http://schemas.microsoft.com/office/drawing/2014/main" id="{2421E79D-EAEE-2AFC-FF26-F0DE69BF9E3D}"/>
              </a:ext>
            </a:extLst>
          </p:cNvPr>
          <p:cNvSpPr txBox="1"/>
          <p:nvPr userDrawn="1"/>
        </p:nvSpPr>
        <p:spPr>
          <a:xfrm>
            <a:off x="11720322" y="6485458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0824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Light_Two Content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A673AA-9B40-F061-F2A7-52FE152C58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591" y="253156"/>
            <a:ext cx="11035153" cy="252092"/>
          </a:xfrm>
          <a:prstGeom prst="rect">
            <a:avLst/>
          </a:prstGeom>
        </p:spPr>
        <p:txBody>
          <a:bodyPr lIns="182880" anchor="t">
            <a:normAutofit/>
          </a:bodyPr>
          <a:lstStyle>
            <a:lvl1pPr marL="0" indent="0" algn="l">
              <a:buNone/>
              <a:defRPr sz="1600" b="0" i="0">
                <a:solidFill>
                  <a:srgbClr val="1653AE"/>
                </a:solidFill>
                <a:latin typeface="+mn-lt"/>
                <a:ea typeface="Intel One Mono Medium" panose="020B0509020203020204" pitchFamily="49" charset="77"/>
                <a:cs typeface="Intel One Mono Medium" panose="020B0509020203020204" pitchFamily="49" charset="77"/>
              </a:defRPr>
            </a:lvl1pPr>
          </a:lstStyle>
          <a:p>
            <a:r>
              <a:rPr lang="en-US"/>
              <a:t>Title Eyebrow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34D490-4645-F2F0-FA22-FF5652536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51" y="552721"/>
            <a:ext cx="10972093" cy="5346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 i="0" spc="-15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Box 8" descr="page  number">
            <a:extLst>
              <a:ext uri="{FF2B5EF4-FFF2-40B4-BE49-F238E27FC236}">
                <a16:creationId xmlns:a16="http://schemas.microsoft.com/office/drawing/2014/main" id="{72C21912-35A6-B1CD-785B-131D64F6A0BE}"/>
              </a:ext>
            </a:extLst>
          </p:cNvPr>
          <p:cNvSpPr txBox="1"/>
          <p:nvPr userDrawn="1"/>
        </p:nvSpPr>
        <p:spPr>
          <a:xfrm>
            <a:off x="11720321" y="6476971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16C5C-41A7-48AD-AE8C-9CD787615F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7651" y="1496350"/>
            <a:ext cx="5481637" cy="470535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>
              <a:defRPr sz="2400">
                <a:solidFill>
                  <a:schemeClr val="bg1"/>
                </a:solidFill>
                <a:latin typeface="+mn-lt"/>
              </a:defRPr>
            </a:lvl2pPr>
            <a:lvl3pPr>
              <a:defRPr sz="2000">
                <a:solidFill>
                  <a:schemeClr val="bg1"/>
                </a:solidFill>
                <a:latin typeface="+mn-lt"/>
              </a:defRPr>
            </a:lvl3pPr>
            <a:lvl4pPr>
              <a:defRPr sz="160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BE9C65-AF93-4703-8305-AFAF1AB287A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6000" y="1497013"/>
            <a:ext cx="5489575" cy="470535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802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ight_Two Content Layout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A673AA-9B40-F061-F2A7-52FE152C58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591" y="253156"/>
            <a:ext cx="11035153" cy="252092"/>
          </a:xfrm>
          <a:prstGeom prst="rect">
            <a:avLst/>
          </a:prstGeom>
        </p:spPr>
        <p:txBody>
          <a:bodyPr lIns="182880" anchor="t">
            <a:normAutofit/>
          </a:bodyPr>
          <a:lstStyle>
            <a:lvl1pPr marL="0" indent="0" algn="l">
              <a:buNone/>
              <a:defRPr sz="1600" b="0" i="0">
                <a:solidFill>
                  <a:srgbClr val="1653AE"/>
                </a:solidFill>
                <a:latin typeface="+mn-lt"/>
                <a:ea typeface="Intel One Mono Medium" panose="020B0509020203020204" pitchFamily="49" charset="77"/>
                <a:cs typeface="Intel One Mono Medium" panose="020B0509020203020204" pitchFamily="49" charset="77"/>
              </a:defRPr>
            </a:lvl1pPr>
          </a:lstStyle>
          <a:p>
            <a:r>
              <a:rPr lang="en-US"/>
              <a:t>Title Eyebrow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34D490-4645-F2F0-FA22-FF5652536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51" y="552721"/>
            <a:ext cx="10972093" cy="5346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 i="0" spc="-15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Box 8" descr="page  number">
            <a:extLst>
              <a:ext uri="{FF2B5EF4-FFF2-40B4-BE49-F238E27FC236}">
                <a16:creationId xmlns:a16="http://schemas.microsoft.com/office/drawing/2014/main" id="{72C21912-35A6-B1CD-785B-131D64F6A0BE}"/>
              </a:ext>
            </a:extLst>
          </p:cNvPr>
          <p:cNvSpPr txBox="1"/>
          <p:nvPr userDrawn="1"/>
        </p:nvSpPr>
        <p:spPr>
          <a:xfrm>
            <a:off x="11720321" y="6476971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16C5C-41A7-48AD-AE8C-9CD787615F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7651" y="1496350"/>
            <a:ext cx="5481637" cy="470535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>
              <a:defRPr sz="2400">
                <a:solidFill>
                  <a:schemeClr val="bg1"/>
                </a:solidFill>
                <a:latin typeface="+mn-lt"/>
              </a:defRPr>
            </a:lvl2pPr>
            <a:lvl3pPr>
              <a:defRPr sz="2000">
                <a:solidFill>
                  <a:schemeClr val="bg1"/>
                </a:solidFill>
                <a:latin typeface="+mn-lt"/>
              </a:defRPr>
            </a:lvl3pPr>
            <a:lvl4pPr>
              <a:defRPr sz="160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BE9C65-AF93-4703-8305-AFAF1AB287A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6000" y="1497013"/>
            <a:ext cx="5489575" cy="470535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542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>
            <a:extLst>
              <a:ext uri="{FF2B5EF4-FFF2-40B4-BE49-F238E27FC236}">
                <a16:creationId xmlns:a16="http://schemas.microsoft.com/office/drawing/2014/main" id="{5BD18051-9720-2566-0FA8-50E085A6292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765038" y="2869600"/>
            <a:ext cx="10912951" cy="1987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 anchorCtr="0">
            <a:noAutofit/>
          </a:bodyPr>
          <a:lstStyle>
            <a:lvl1pPr algn="l">
              <a:defRPr sz="6800" b="0" i="0" spc="-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 Here</a:t>
            </a:r>
            <a:endParaRPr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D61CA59C-9A1A-B231-49AA-67BA4C7EBA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838" y="5107007"/>
            <a:ext cx="7899996" cy="662190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  <a:ea typeface="Intel One Mono Medium" panose="020B0509020203020204" pitchFamily="49" charset="77"/>
                <a:cs typeface="Intel One Mono Medium" panose="020B0509020203020204" pitchFamily="49" charset="77"/>
              </a:defRPr>
            </a:lvl1pPr>
          </a:lstStyle>
          <a:p>
            <a:r>
              <a:rPr lang="en-US"/>
              <a:t>Presenter Name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26FD08D-A367-8B24-C375-9A2C272DE8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5838" y="5753599"/>
            <a:ext cx="7912019" cy="662190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Intel One Mono Medium" panose="020B0509020203020204" pitchFamily="49" charset="77"/>
                <a:cs typeface="Intel One Mono Medium" panose="020B0509020203020204" pitchFamily="49" charset="77"/>
              </a:defRPr>
            </a:lvl1pPr>
          </a:lstStyle>
          <a:p>
            <a:r>
              <a:rPr lang="en-US"/>
              <a:t>Job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44486D-FE95-3BCB-FD0D-B8C31E6579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948" y="0"/>
            <a:ext cx="1080052" cy="1080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84EC2-A228-9AAC-4DC6-0D251FAC1D80}"/>
              </a:ext>
            </a:extLst>
          </p:cNvPr>
          <p:cNvSpPr txBox="1"/>
          <p:nvPr userDrawn="1"/>
        </p:nvSpPr>
        <p:spPr>
          <a:xfrm>
            <a:off x="732086" y="2235101"/>
            <a:ext cx="596658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b="0" i="0" dirty="0">
                <a:solidFill>
                  <a:schemeClr val="tx1"/>
                </a:solidFill>
                <a:latin typeface="IntelOne Text Medium" panose="020B0503020203020204" pitchFamily="34" charset="77"/>
              </a:rPr>
              <a:t>KubeCon + CloudNativeCon Europe 2024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752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>
            <a:extLst>
              <a:ext uri="{FF2B5EF4-FFF2-40B4-BE49-F238E27FC236}">
                <a16:creationId xmlns:a16="http://schemas.microsoft.com/office/drawing/2014/main" id="{CA401F97-BA92-1DEA-C5B9-59A2E3558A4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14354" y="3076687"/>
            <a:ext cx="10563291" cy="1929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82880" tIns="0" rIns="0" bIns="0" anchor="t" anchorCtr="0">
            <a:noAutofit/>
          </a:bodyPr>
          <a:lstStyle>
            <a:lvl1pPr algn="ctr">
              <a:defRPr sz="5800" b="0" i="0" spc="-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Divider Slide Title Here</a:t>
            </a:r>
            <a:endParaRPr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1B523B9-F7F0-1B1C-BA02-259D8EAC73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39990" y="2578443"/>
            <a:ext cx="7912019" cy="498244"/>
          </a:xfrm>
          <a:prstGeom prst="rect">
            <a:avLst/>
          </a:prstGeom>
        </p:spPr>
        <p:txBody>
          <a:bodyPr lIns="182880"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IntelOne Text Medium" panose="020B0503020203020204" pitchFamily="34" charset="77"/>
                <a:ea typeface="IntelOne Text Medium" panose="020B0503020203020204" pitchFamily="34" charset="77"/>
                <a:cs typeface="IntelOne Text Medium" panose="020B0503020203020204" pitchFamily="34" charset="77"/>
              </a:defRPr>
            </a:lvl1pPr>
          </a:lstStyle>
          <a:p>
            <a:r>
              <a:rPr lang="en-US"/>
              <a:t>Divider Slide Eyebrow Here</a:t>
            </a:r>
          </a:p>
        </p:txBody>
      </p:sp>
    </p:spTree>
    <p:extLst>
      <p:ext uri="{BB962C8B-B14F-4D97-AF65-F5344CB8AC3E}">
        <p14:creationId xmlns:p14="http://schemas.microsoft.com/office/powerpoint/2010/main" val="219763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Divider Slide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>
            <a:extLst>
              <a:ext uri="{FF2B5EF4-FFF2-40B4-BE49-F238E27FC236}">
                <a16:creationId xmlns:a16="http://schemas.microsoft.com/office/drawing/2014/main" id="{CA401F97-BA92-1DEA-C5B9-59A2E3558A4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14354" y="3076687"/>
            <a:ext cx="10563291" cy="1929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182880" tIns="0" rIns="0" bIns="0" anchor="t" anchorCtr="0">
            <a:noAutofit/>
          </a:bodyPr>
          <a:lstStyle>
            <a:lvl1pPr algn="ctr">
              <a:defRPr sz="5800" b="0" i="0" spc="-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Divider Slide Title Here</a:t>
            </a:r>
            <a:endParaRPr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1B523B9-F7F0-1B1C-BA02-259D8EAC73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39990" y="2578443"/>
            <a:ext cx="7912019" cy="498244"/>
          </a:xfrm>
          <a:prstGeom prst="rect">
            <a:avLst/>
          </a:prstGeom>
        </p:spPr>
        <p:txBody>
          <a:bodyPr lIns="182880"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IntelOne Text Medium" panose="020B0503020203020204" pitchFamily="34" charset="77"/>
                <a:ea typeface="IntelOne Text Medium" panose="020B0503020203020204" pitchFamily="34" charset="77"/>
                <a:cs typeface="IntelOne Text Medium" panose="020B0503020203020204" pitchFamily="34" charset="77"/>
              </a:defRPr>
            </a:lvl1pPr>
          </a:lstStyle>
          <a:p>
            <a:r>
              <a:rPr lang="en-US"/>
              <a:t>Divider Slide Eyebrow Here</a:t>
            </a:r>
          </a:p>
        </p:txBody>
      </p:sp>
    </p:spTree>
    <p:extLst>
      <p:ext uri="{BB962C8B-B14F-4D97-AF65-F5344CB8AC3E}">
        <p14:creationId xmlns:p14="http://schemas.microsoft.com/office/powerpoint/2010/main" val="2502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Log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8268770-6D75-A542-E32F-9F921A27FF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666" y="2755052"/>
            <a:ext cx="3322667" cy="134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CC663E-9F18-3281-3C97-DCC91F1CE32F}"/>
              </a:ext>
            </a:extLst>
          </p:cNvPr>
          <p:cNvSpPr txBox="1"/>
          <p:nvPr userDrawn="1"/>
        </p:nvSpPr>
        <p:spPr>
          <a:xfrm>
            <a:off x="1161535" y="5638803"/>
            <a:ext cx="9860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kumimoji="0" lang="en-US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+mn-ea"/>
                <a:cs typeface="+mn-cs"/>
                <a:sym typeface="Helvetica Neue"/>
              </a:rPr>
              <a:t>Notices and disclaimers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kumimoji="0" lang="en-US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Intel is committed to respecting human rights and avoiding complicity in human rights abuses. See Intel</a:t>
            </a:r>
            <a:r>
              <a:rPr kumimoji="0" lang="da-DK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’s </a:t>
            </a:r>
            <a:r>
              <a:rPr kumimoji="0" lang="en-US" sz="900" b="0" i="0" u="sng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Human Rights Principles</a:t>
            </a:r>
            <a:r>
              <a:rPr kumimoji="0" lang="da-DK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. Intel® </a:t>
            </a:r>
            <a:r>
              <a:rPr kumimoji="0" lang="en-US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products and software are intended only to be used in applications that do not cause or contribute to a violation of an internationally recognized human right.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kumimoji="0" lang="da-DK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Intel® </a:t>
            </a:r>
            <a:r>
              <a:rPr kumimoji="0" lang="en-US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technologies may require enabled hardware, software, or service activation. No product or component can be absolutely secure.</a:t>
            </a:r>
            <a:r>
              <a:rPr kumimoji="0" lang="da-DK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 </a:t>
            </a:r>
            <a:r>
              <a:rPr kumimoji="0" lang="en-US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Your costs and results may vary.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kumimoji="0" lang="de-DE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© </a:t>
            </a:r>
            <a:r>
              <a:rPr kumimoji="0" lang="en-US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Intel Corporation. Intel, the Intel logo, and other Intel marks are trademarks of Intel Corporation or its subsidiaries. Other names and brands may be claimed as the property of others. </a:t>
            </a:r>
          </a:p>
        </p:txBody>
      </p:sp>
    </p:spTree>
    <p:extLst>
      <p:ext uri="{BB962C8B-B14F-4D97-AF65-F5344CB8AC3E}">
        <p14:creationId xmlns:p14="http://schemas.microsoft.com/office/powerpoint/2010/main" val="183561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79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Opener Navy Blue Corner">
  <p:cSld name="Section Opener Navy Blue Corner">
    <p:bg>
      <p:bgPr>
        <a:solidFill>
          <a:srgbClr val="FFFFF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 flipH="1">
            <a:off x="9271925" y="3565000"/>
            <a:ext cx="2966000" cy="3350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11346051" y="6438059"/>
            <a:ext cx="502800" cy="25388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i="0" u="none" strike="noStrike" cap="none">
                <a:solidFill>
                  <a:schemeClr val="lt1"/>
                </a:solidFill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i="0" u="none" strike="noStrike" cap="none">
                <a:solidFill>
                  <a:schemeClr val="lt1"/>
                </a:solidFill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i="0" u="none" strike="noStrike" cap="none">
                <a:solidFill>
                  <a:schemeClr val="lt1"/>
                </a:solidFill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i="0" u="none" strike="noStrike" cap="none">
                <a:solidFill>
                  <a:schemeClr val="lt1"/>
                </a:solidFill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i="0" u="none" strike="noStrike" cap="none">
                <a:solidFill>
                  <a:schemeClr val="lt1"/>
                </a:solidFill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i="0" u="none" strike="noStrike" cap="none">
                <a:solidFill>
                  <a:schemeClr val="lt1"/>
                </a:solidFill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i="0" u="none" strike="noStrike" cap="none">
                <a:solidFill>
                  <a:schemeClr val="lt1"/>
                </a:solidFill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i="0" u="none" strike="noStrike" cap="none">
                <a:solidFill>
                  <a:schemeClr val="lt1"/>
                </a:solidFill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i="0" u="none" strike="noStrike" cap="none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57768" y="1530075"/>
            <a:ext cx="11021600" cy="13896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Cairo"/>
                <a:ea typeface="Cairo"/>
                <a:cs typeface="Cairo"/>
                <a:sym typeface="Cai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Cairo"/>
                <a:ea typeface="Cairo"/>
                <a:cs typeface="Cairo"/>
                <a:sym typeface="Cai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Cairo"/>
                <a:ea typeface="Cairo"/>
                <a:cs typeface="Cairo"/>
                <a:sym typeface="Cai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Cairo"/>
                <a:ea typeface="Cairo"/>
                <a:cs typeface="Cairo"/>
                <a:sym typeface="Cai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Cairo"/>
                <a:ea typeface="Cairo"/>
                <a:cs typeface="Cairo"/>
                <a:sym typeface="Cai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Cairo"/>
                <a:ea typeface="Cairo"/>
                <a:cs typeface="Cairo"/>
                <a:sym typeface="Cai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Cairo"/>
                <a:ea typeface="Cairo"/>
                <a:cs typeface="Cairo"/>
                <a:sym typeface="Cai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57784" y="2596025"/>
            <a:ext cx="5843600" cy="27220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marL="609585" lvl="0" indent="-30479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1pPr>
            <a:lvl2pPr marL="1219170" lvl="1" indent="-30479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2pPr>
            <a:lvl3pPr marL="1828754" lvl="2" indent="-30479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3pPr>
            <a:lvl4pPr marL="2438339" lvl="3" indent="-30479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4pPr>
            <a:lvl5pPr marL="3047924" lvl="4" indent="-304792">
              <a:spcBef>
                <a:spcPts val="1067"/>
              </a:spcBef>
              <a:spcAft>
                <a:spcPts val="0"/>
              </a:spcAft>
              <a:buSzPts val="1600"/>
              <a:buNone/>
              <a:defRPr/>
            </a:lvl5pPr>
            <a:lvl6pPr marL="3657509" lvl="5" indent="-440256">
              <a:spcBef>
                <a:spcPts val="1067"/>
              </a:spcBef>
              <a:spcAft>
                <a:spcPts val="0"/>
              </a:spcAft>
              <a:buSzPts val="1600"/>
              <a:buChar char="•"/>
              <a:defRPr/>
            </a:lvl6pPr>
            <a:lvl7pPr marL="4267093" lvl="6" indent="-440256">
              <a:spcBef>
                <a:spcPts val="1067"/>
              </a:spcBef>
              <a:spcAft>
                <a:spcPts val="0"/>
              </a:spcAft>
              <a:buSzPts val="1600"/>
              <a:buChar char="•"/>
              <a:defRPr/>
            </a:lvl7pPr>
            <a:lvl8pPr marL="4876678" lvl="7" indent="-440256">
              <a:spcBef>
                <a:spcPts val="1067"/>
              </a:spcBef>
              <a:spcAft>
                <a:spcPts val="0"/>
              </a:spcAft>
              <a:buSzPts val="1600"/>
              <a:buChar char="•"/>
              <a:defRPr/>
            </a:lvl8pPr>
            <a:lvl9pPr marL="5486263" lvl="8" indent="-440256">
              <a:spcBef>
                <a:spcPts val="1067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734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1"/>
          </p:nvPr>
        </p:nvSpPr>
        <p:spPr>
          <a:xfrm>
            <a:off x="415600" y="12318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  <a:defRPr/>
            </a:lvl1pPr>
            <a:lvl2pPr marL="121917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marL="1828754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marL="2438339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marL="3047924" lvl="4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marL="3657509" lvl="5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marL="4267093" lvl="6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marL="4876678" lvl="7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marL="5486263" lvl="8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3109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ark_Blan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ink gradient&#10;&#10;Description automatically generated">
            <a:extLst>
              <a:ext uri="{FF2B5EF4-FFF2-40B4-BE49-F238E27FC236}">
                <a16:creationId xmlns:a16="http://schemas.microsoft.com/office/drawing/2014/main" id="{9CCCE02B-84F9-1781-6CA9-858C265FE7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31" b="12781"/>
          <a:stretch/>
        </p:blipFill>
        <p:spPr>
          <a:xfrm>
            <a:off x="0" y="11807"/>
            <a:ext cx="12192000" cy="6846194"/>
          </a:xfrm>
          <a:prstGeom prst="rect">
            <a:avLst/>
          </a:prstGeom>
        </p:spPr>
      </p:pic>
      <p:sp>
        <p:nvSpPr>
          <p:cNvPr id="11" name="TextBox 10" descr="page  number">
            <a:extLst>
              <a:ext uri="{FF2B5EF4-FFF2-40B4-BE49-F238E27FC236}">
                <a16:creationId xmlns:a16="http://schemas.microsoft.com/office/drawing/2014/main" id="{ED00128F-57C4-D5F3-88B1-24A8F6A01306}"/>
              </a:ext>
            </a:extLst>
          </p:cNvPr>
          <p:cNvSpPr txBox="1"/>
          <p:nvPr userDrawn="1"/>
        </p:nvSpPr>
        <p:spPr>
          <a:xfrm>
            <a:off x="11720321" y="6476971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2F6A1F-BFF4-AE24-141A-436C3F3883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5200"/>
            <a:ext cx="622800" cy="622800"/>
          </a:xfrm>
          <a:prstGeom prst="rect">
            <a:avLst/>
          </a:prstGeom>
        </p:spPr>
      </p:pic>
      <p:sp>
        <p:nvSpPr>
          <p:cNvPr id="2" name="Rectangle 1" descr="department or event name">
            <a:extLst>
              <a:ext uri="{FF2B5EF4-FFF2-40B4-BE49-F238E27FC236}">
                <a16:creationId xmlns:a16="http://schemas.microsoft.com/office/drawing/2014/main" id="{DF6AD339-E361-A50B-DD7B-36E64B2B7793}"/>
              </a:ext>
            </a:extLst>
          </p:cNvPr>
          <p:cNvSpPr/>
          <p:nvPr userDrawn="1"/>
        </p:nvSpPr>
        <p:spPr>
          <a:xfrm>
            <a:off x="687498" y="6432798"/>
            <a:ext cx="486847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ntelOne Mono" panose="020B0509020203020204" pitchFamily="49" charset="0"/>
                <a:cs typeface="+mn-cs"/>
                <a:sym typeface="Helvetica Neue"/>
              </a:rPr>
              <a:t>Open Source Summit EU 2024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69A1D1-5447-C4B2-0198-71870567F92B}"/>
              </a:ext>
            </a:extLst>
          </p:cNvPr>
          <p:cNvCxnSpPr>
            <a:cxnSpLocks/>
          </p:cNvCxnSpPr>
          <p:nvPr userDrawn="1"/>
        </p:nvCxnSpPr>
        <p:spPr>
          <a:xfrm>
            <a:off x="0" y="6239529"/>
            <a:ext cx="12192000" cy="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C9DB7E2-09CF-1D77-EFED-05BC17DC9B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591" y="280201"/>
            <a:ext cx="11035153" cy="299565"/>
          </a:xfrm>
          <a:prstGeom prst="rect">
            <a:avLst/>
          </a:prstGeom>
        </p:spPr>
        <p:txBody>
          <a:bodyPr lIns="182880" anchor="t">
            <a:normAutofit/>
          </a:bodyPr>
          <a:lstStyle>
            <a:lvl1pPr marL="0" indent="0" algn="l">
              <a:buNone/>
              <a:defRPr sz="1600" b="0" i="0">
                <a:solidFill>
                  <a:srgbClr val="00C7FD"/>
                </a:solidFill>
                <a:latin typeface="IntelOne Mono" panose="020B0509020203020204" pitchFamily="49" charset="0"/>
                <a:ea typeface="IntelOne Mono" panose="020B0509020203020204" pitchFamily="49" charset="0"/>
                <a:cs typeface="IntelOne Mono" panose="020B0509020203020204" pitchFamily="49" charset="0"/>
              </a:defRPr>
            </a:lvl1pPr>
          </a:lstStyle>
          <a:p>
            <a:r>
              <a:rPr lang="en-US"/>
              <a:t>Title Eyebrow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4E016D1-FD18-67EC-25B4-BBC7C6BA16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51" y="577197"/>
            <a:ext cx="10972093" cy="5346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 spc="0">
                <a:solidFill>
                  <a:schemeClr val="tx2"/>
                </a:solidFill>
                <a:latin typeface="IntelOne Mono" panose="020B0509020203020204" pitchFamily="49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AE9E70-5D34-FBC3-4CDF-B6851D94835C}"/>
              </a:ext>
            </a:extLst>
          </p:cNvPr>
          <p:cNvGrpSpPr/>
          <p:nvPr userDrawn="1"/>
        </p:nvGrpSpPr>
        <p:grpSpPr>
          <a:xfrm>
            <a:off x="621793" y="29601"/>
            <a:ext cx="10941522" cy="6231188"/>
            <a:chOff x="621791" y="3294"/>
            <a:chExt cx="10941522" cy="6231188"/>
          </a:xfrm>
          <a:solidFill>
            <a:srgbClr val="004A86">
              <a:alpha val="0"/>
            </a:srgb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C23EF6C-20DC-21D8-9E6F-890855BE709B}"/>
                </a:ext>
              </a:extLst>
            </p:cNvPr>
            <p:cNvSpPr/>
            <p:nvPr userDrawn="1"/>
          </p:nvSpPr>
          <p:spPr>
            <a:xfrm>
              <a:off x="621791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8ACD2A-4698-DFD2-F989-5911478262F7}"/>
                </a:ext>
              </a:extLst>
            </p:cNvPr>
            <p:cNvSpPr/>
            <p:nvPr userDrawn="1"/>
          </p:nvSpPr>
          <p:spPr>
            <a:xfrm>
              <a:off x="1549038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3325F2-FE26-96DD-21A1-86E773875271}"/>
                </a:ext>
              </a:extLst>
            </p:cNvPr>
            <p:cNvSpPr/>
            <p:nvPr userDrawn="1"/>
          </p:nvSpPr>
          <p:spPr>
            <a:xfrm>
              <a:off x="2476285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969E7A-40D6-035A-9B0F-F4CC6A61E09D}"/>
                </a:ext>
              </a:extLst>
            </p:cNvPr>
            <p:cNvSpPr/>
            <p:nvPr userDrawn="1"/>
          </p:nvSpPr>
          <p:spPr>
            <a:xfrm>
              <a:off x="3403532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39F37D-457F-58FF-142E-23FF0AA4DC24}"/>
                </a:ext>
              </a:extLst>
            </p:cNvPr>
            <p:cNvSpPr/>
            <p:nvPr userDrawn="1"/>
          </p:nvSpPr>
          <p:spPr>
            <a:xfrm>
              <a:off x="4330779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6CE7EAD-FC4D-BEF6-1D1F-4F8C6EAC71E0}"/>
                </a:ext>
              </a:extLst>
            </p:cNvPr>
            <p:cNvSpPr/>
            <p:nvPr userDrawn="1"/>
          </p:nvSpPr>
          <p:spPr>
            <a:xfrm>
              <a:off x="5258026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7FF04C-DB09-328C-BECB-C77C12195EA9}"/>
                </a:ext>
              </a:extLst>
            </p:cNvPr>
            <p:cNvSpPr/>
            <p:nvPr userDrawn="1"/>
          </p:nvSpPr>
          <p:spPr>
            <a:xfrm>
              <a:off x="6185273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738F4AB-9D21-4805-F9D4-6C6F33D19FD2}"/>
                </a:ext>
              </a:extLst>
            </p:cNvPr>
            <p:cNvSpPr/>
            <p:nvPr userDrawn="1"/>
          </p:nvSpPr>
          <p:spPr>
            <a:xfrm>
              <a:off x="7112520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6BECF15-890B-BEF4-EC87-5CE4994A6942}"/>
                </a:ext>
              </a:extLst>
            </p:cNvPr>
            <p:cNvSpPr/>
            <p:nvPr userDrawn="1"/>
          </p:nvSpPr>
          <p:spPr>
            <a:xfrm>
              <a:off x="8039767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37647E3-2D9F-127F-74FD-BCBF44F9DA8A}"/>
                </a:ext>
              </a:extLst>
            </p:cNvPr>
            <p:cNvSpPr/>
            <p:nvPr userDrawn="1"/>
          </p:nvSpPr>
          <p:spPr>
            <a:xfrm>
              <a:off x="8967014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24B3533-41D4-F3D6-BFA7-88BB3A834874}"/>
                </a:ext>
              </a:extLst>
            </p:cNvPr>
            <p:cNvSpPr/>
            <p:nvPr userDrawn="1"/>
          </p:nvSpPr>
          <p:spPr>
            <a:xfrm>
              <a:off x="9894261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600CE60-0DCC-D01F-36E7-EBAA02DA40BB}"/>
                </a:ext>
              </a:extLst>
            </p:cNvPr>
            <p:cNvSpPr/>
            <p:nvPr userDrawn="1"/>
          </p:nvSpPr>
          <p:spPr>
            <a:xfrm>
              <a:off x="10821508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076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ark_Blank Layout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 descr="page  number">
            <a:extLst>
              <a:ext uri="{FF2B5EF4-FFF2-40B4-BE49-F238E27FC236}">
                <a16:creationId xmlns:a16="http://schemas.microsoft.com/office/drawing/2014/main" id="{ED00128F-57C4-D5F3-88B1-24A8F6A01306}"/>
              </a:ext>
            </a:extLst>
          </p:cNvPr>
          <p:cNvSpPr txBox="1"/>
          <p:nvPr userDrawn="1"/>
        </p:nvSpPr>
        <p:spPr>
          <a:xfrm>
            <a:off x="11720321" y="6476971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BAC2FC-D36D-5CEC-C0D3-E47AC0FB7E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-1" y="6235200"/>
            <a:ext cx="12192001" cy="622800"/>
          </a:xfrm>
          <a:prstGeom prst="rect">
            <a:avLst/>
          </a:prstGeom>
        </p:spPr>
      </p:pic>
      <p:sp>
        <p:nvSpPr>
          <p:cNvPr id="3" name="Rectangle 2" descr="department or event name">
            <a:extLst>
              <a:ext uri="{FF2B5EF4-FFF2-40B4-BE49-F238E27FC236}">
                <a16:creationId xmlns:a16="http://schemas.microsoft.com/office/drawing/2014/main" id="{91656F8B-298E-222F-9323-155427EBF07B}"/>
              </a:ext>
            </a:extLst>
          </p:cNvPr>
          <p:cNvSpPr/>
          <p:nvPr userDrawn="1"/>
        </p:nvSpPr>
        <p:spPr>
          <a:xfrm>
            <a:off x="687498" y="6420363"/>
            <a:ext cx="4868476" cy="272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One Text Medium" panose="020B0503020203020204" pitchFamily="34" charset="77"/>
                <a:cs typeface="+mn-cs"/>
                <a:sym typeface="Helvetica Neue"/>
              </a:rPr>
              <a:t>Open Source Summit EU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n-cs"/>
                <a:sym typeface="Helvetica Neue"/>
              </a:rPr>
              <a:t>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DAD5C-F6FC-1076-3883-48D26D5EEB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5200"/>
            <a:ext cx="622800" cy="622800"/>
          </a:xfrm>
          <a:prstGeom prst="rect">
            <a:avLst/>
          </a:prstGeom>
        </p:spPr>
      </p:pic>
      <p:sp>
        <p:nvSpPr>
          <p:cNvPr id="6" name="TextBox 5" descr="page  number">
            <a:extLst>
              <a:ext uri="{FF2B5EF4-FFF2-40B4-BE49-F238E27FC236}">
                <a16:creationId xmlns:a16="http://schemas.microsoft.com/office/drawing/2014/main" id="{09FAB6CF-CC4C-5763-64DD-FE136AA2804F}"/>
              </a:ext>
            </a:extLst>
          </p:cNvPr>
          <p:cNvSpPr txBox="1"/>
          <p:nvPr userDrawn="1"/>
        </p:nvSpPr>
        <p:spPr>
          <a:xfrm>
            <a:off x="11720322" y="6487776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128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ight_Blank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 descr="page  number">
            <a:extLst>
              <a:ext uri="{FF2B5EF4-FFF2-40B4-BE49-F238E27FC236}">
                <a16:creationId xmlns:a16="http://schemas.microsoft.com/office/drawing/2014/main" id="{72C21912-35A6-B1CD-785B-131D64F6A0BE}"/>
              </a:ext>
            </a:extLst>
          </p:cNvPr>
          <p:cNvSpPr txBox="1"/>
          <p:nvPr userDrawn="1"/>
        </p:nvSpPr>
        <p:spPr>
          <a:xfrm>
            <a:off x="11720321" y="6476971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2722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ight_Blank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 descr="page  number">
            <a:extLst>
              <a:ext uri="{FF2B5EF4-FFF2-40B4-BE49-F238E27FC236}">
                <a16:creationId xmlns:a16="http://schemas.microsoft.com/office/drawing/2014/main" id="{72C21912-35A6-B1CD-785B-131D64F6A0BE}"/>
              </a:ext>
            </a:extLst>
          </p:cNvPr>
          <p:cNvSpPr txBox="1"/>
          <p:nvPr userDrawn="1"/>
        </p:nvSpPr>
        <p:spPr>
          <a:xfrm>
            <a:off x="11720321" y="6476971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0C18B3-24D8-8950-B438-8C483720FD3B}"/>
              </a:ext>
            </a:extLst>
          </p:cNvPr>
          <p:cNvSpPr/>
          <p:nvPr userDrawn="1"/>
        </p:nvSpPr>
        <p:spPr>
          <a:xfrm>
            <a:off x="622168" y="6165130"/>
            <a:ext cx="11569831" cy="692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 descr="page  number">
            <a:extLst>
              <a:ext uri="{FF2B5EF4-FFF2-40B4-BE49-F238E27FC236}">
                <a16:creationId xmlns:a16="http://schemas.microsoft.com/office/drawing/2014/main" id="{3882BF4F-BC4F-BF71-63B6-BB4E2B449F18}"/>
              </a:ext>
            </a:extLst>
          </p:cNvPr>
          <p:cNvSpPr txBox="1"/>
          <p:nvPr userDrawn="1"/>
        </p:nvSpPr>
        <p:spPr>
          <a:xfrm>
            <a:off x="11720321" y="6464006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548FAD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548FAD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913BD8-DC6C-8D9B-D31F-B104473069C3}"/>
              </a:ext>
            </a:extLst>
          </p:cNvPr>
          <p:cNvCxnSpPr>
            <a:cxnSpLocks/>
          </p:cNvCxnSpPr>
          <p:nvPr userDrawn="1"/>
        </p:nvCxnSpPr>
        <p:spPr>
          <a:xfrm>
            <a:off x="0" y="6239529"/>
            <a:ext cx="12192000" cy="0"/>
          </a:xfrm>
          <a:prstGeom prst="line">
            <a:avLst/>
          </a:prstGeom>
          <a:ln>
            <a:solidFill>
              <a:srgbClr val="548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 descr="department or event name">
            <a:extLst>
              <a:ext uri="{FF2B5EF4-FFF2-40B4-BE49-F238E27FC236}">
                <a16:creationId xmlns:a16="http://schemas.microsoft.com/office/drawing/2014/main" id="{38C354FE-483C-0999-B88A-E0E092EC8419}"/>
              </a:ext>
            </a:extLst>
          </p:cNvPr>
          <p:cNvSpPr/>
          <p:nvPr userDrawn="1"/>
        </p:nvSpPr>
        <p:spPr>
          <a:xfrm>
            <a:off x="687498" y="6432798"/>
            <a:ext cx="486847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48FAD"/>
                </a:solidFill>
                <a:effectLst/>
                <a:uLnTx/>
                <a:uFillTx/>
                <a:latin typeface="IntelOne Mono" panose="020B0509020203020204" pitchFamily="49" charset="0"/>
                <a:cs typeface="+mn-cs"/>
                <a:sym typeface="Helvetica Neue"/>
              </a:rPr>
              <a:t>Open Source Summit EU 2024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264022D-4237-91AA-D0B2-58643FA354D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591" y="277632"/>
            <a:ext cx="11035153" cy="299565"/>
          </a:xfrm>
          <a:prstGeom prst="rect">
            <a:avLst/>
          </a:prstGeom>
        </p:spPr>
        <p:txBody>
          <a:bodyPr lIns="182880" anchor="t">
            <a:normAutofit/>
          </a:bodyPr>
          <a:lstStyle>
            <a:lvl1pPr marL="0" indent="0" algn="l">
              <a:buNone/>
              <a:defRPr sz="1600" b="0" i="0">
                <a:solidFill>
                  <a:srgbClr val="00C7FD"/>
                </a:solidFill>
                <a:latin typeface="IntelOne Mono" panose="020B0509020203020204" pitchFamily="49" charset="0"/>
                <a:ea typeface="IntelOne Mono" panose="020B0509020203020204" pitchFamily="49" charset="0"/>
                <a:cs typeface="IntelOne Mono" panose="020B0509020203020204" pitchFamily="49" charset="0"/>
              </a:defRPr>
            </a:lvl1pPr>
          </a:lstStyle>
          <a:p>
            <a:r>
              <a:rPr lang="en-US"/>
              <a:t>Title Eyebrow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E935F4-9A03-2CDD-3017-7C78595712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51" y="577197"/>
            <a:ext cx="10972093" cy="5346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 spc="0">
                <a:solidFill>
                  <a:srgbClr val="0068B5"/>
                </a:solidFill>
                <a:latin typeface="IntelOne Mono" panose="020B0509020203020204" pitchFamily="49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358272-8F54-78AC-2727-11BE98EBDA66}"/>
              </a:ext>
            </a:extLst>
          </p:cNvPr>
          <p:cNvGrpSpPr/>
          <p:nvPr userDrawn="1"/>
        </p:nvGrpSpPr>
        <p:grpSpPr>
          <a:xfrm>
            <a:off x="621793" y="5019"/>
            <a:ext cx="10941522" cy="6231188"/>
            <a:chOff x="621791" y="3294"/>
            <a:chExt cx="10941522" cy="6231188"/>
          </a:xfrm>
          <a:solidFill>
            <a:srgbClr val="004A86">
              <a:alpha val="0"/>
            </a:srgb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E52267-B107-C9AF-F710-AEBF85D60877}"/>
                </a:ext>
              </a:extLst>
            </p:cNvPr>
            <p:cNvSpPr/>
            <p:nvPr userDrawn="1"/>
          </p:nvSpPr>
          <p:spPr>
            <a:xfrm>
              <a:off x="621791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2A1F66-8F68-1B8C-3D22-5CE89050EFF1}"/>
                </a:ext>
              </a:extLst>
            </p:cNvPr>
            <p:cNvSpPr/>
            <p:nvPr userDrawn="1"/>
          </p:nvSpPr>
          <p:spPr>
            <a:xfrm>
              <a:off x="1549038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5C6407-0922-5AF8-9C97-B68AF4BC9425}"/>
                </a:ext>
              </a:extLst>
            </p:cNvPr>
            <p:cNvSpPr/>
            <p:nvPr userDrawn="1"/>
          </p:nvSpPr>
          <p:spPr>
            <a:xfrm>
              <a:off x="2476285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04CFBB-32CC-5CD3-B984-328D1BE06B58}"/>
                </a:ext>
              </a:extLst>
            </p:cNvPr>
            <p:cNvSpPr/>
            <p:nvPr userDrawn="1"/>
          </p:nvSpPr>
          <p:spPr>
            <a:xfrm>
              <a:off x="3403532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CE476B-E2E9-84BB-DDFD-F24BEEECA385}"/>
                </a:ext>
              </a:extLst>
            </p:cNvPr>
            <p:cNvSpPr/>
            <p:nvPr userDrawn="1"/>
          </p:nvSpPr>
          <p:spPr>
            <a:xfrm>
              <a:off x="4330779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8AD59-62BD-738D-F38C-B16A210D842D}"/>
                </a:ext>
              </a:extLst>
            </p:cNvPr>
            <p:cNvSpPr/>
            <p:nvPr userDrawn="1"/>
          </p:nvSpPr>
          <p:spPr>
            <a:xfrm>
              <a:off x="5258026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B72EC4-6F19-ECB3-8D30-3FB574C49D23}"/>
                </a:ext>
              </a:extLst>
            </p:cNvPr>
            <p:cNvSpPr/>
            <p:nvPr userDrawn="1"/>
          </p:nvSpPr>
          <p:spPr>
            <a:xfrm>
              <a:off x="6185273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1593EF-98F8-FFDA-40B3-5163D22E2435}"/>
                </a:ext>
              </a:extLst>
            </p:cNvPr>
            <p:cNvSpPr/>
            <p:nvPr userDrawn="1"/>
          </p:nvSpPr>
          <p:spPr>
            <a:xfrm>
              <a:off x="7112520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07F9AF0-5BD5-CE9E-7FD5-038CAD1ED0E8}"/>
                </a:ext>
              </a:extLst>
            </p:cNvPr>
            <p:cNvSpPr/>
            <p:nvPr userDrawn="1"/>
          </p:nvSpPr>
          <p:spPr>
            <a:xfrm>
              <a:off x="8039767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7E8F2F6-ECD3-C70B-538B-6C99D53BB7D7}"/>
                </a:ext>
              </a:extLst>
            </p:cNvPr>
            <p:cNvSpPr/>
            <p:nvPr userDrawn="1"/>
          </p:nvSpPr>
          <p:spPr>
            <a:xfrm>
              <a:off x="8967014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2E72D31-9378-AF11-4B56-32B32F039F06}"/>
                </a:ext>
              </a:extLst>
            </p:cNvPr>
            <p:cNvSpPr/>
            <p:nvPr userDrawn="1"/>
          </p:nvSpPr>
          <p:spPr>
            <a:xfrm>
              <a:off x="9894261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D8577B-4AB1-2938-76D2-F41670CE1498}"/>
                </a:ext>
              </a:extLst>
            </p:cNvPr>
            <p:cNvSpPr/>
            <p:nvPr userDrawn="1"/>
          </p:nvSpPr>
          <p:spPr>
            <a:xfrm>
              <a:off x="10821508" y="3294"/>
              <a:ext cx="741805" cy="62311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318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ight_Blank Layout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 descr="page  number">
            <a:extLst>
              <a:ext uri="{FF2B5EF4-FFF2-40B4-BE49-F238E27FC236}">
                <a16:creationId xmlns:a16="http://schemas.microsoft.com/office/drawing/2014/main" id="{72C21912-35A6-B1CD-785B-131D64F6A0BE}"/>
              </a:ext>
            </a:extLst>
          </p:cNvPr>
          <p:cNvSpPr txBox="1"/>
          <p:nvPr userDrawn="1"/>
        </p:nvSpPr>
        <p:spPr>
          <a:xfrm>
            <a:off x="11720321" y="6476971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682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ark_Title Only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 descr="page  number">
            <a:extLst>
              <a:ext uri="{FF2B5EF4-FFF2-40B4-BE49-F238E27FC236}">
                <a16:creationId xmlns:a16="http://schemas.microsoft.com/office/drawing/2014/main" id="{ED00128F-57C4-D5F3-88B1-24A8F6A01306}"/>
              </a:ext>
            </a:extLst>
          </p:cNvPr>
          <p:cNvSpPr txBox="1"/>
          <p:nvPr userDrawn="1"/>
        </p:nvSpPr>
        <p:spPr>
          <a:xfrm>
            <a:off x="11720321" y="6476971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AA1D0CCE-2CA0-A35D-14A3-3C9F428A4C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591" y="253156"/>
            <a:ext cx="11035153" cy="299565"/>
          </a:xfrm>
          <a:prstGeom prst="rect">
            <a:avLst/>
          </a:prstGeom>
        </p:spPr>
        <p:txBody>
          <a:bodyPr lIns="182880" anchor="t"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Intel One Mono Medium" panose="020B0509020203020204" pitchFamily="49" charset="77"/>
                <a:cs typeface="Intel One Mono Medium" panose="020B0509020203020204" pitchFamily="49" charset="77"/>
              </a:defRPr>
            </a:lvl1pPr>
          </a:lstStyle>
          <a:p>
            <a:r>
              <a:rPr lang="en-US"/>
              <a:t>Title Eyebrow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EAAC23-58FC-FE56-F807-7BB36E805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51" y="552721"/>
            <a:ext cx="10972093" cy="5346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 i="0" spc="-1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Slide 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248CF-4861-D334-A4A5-7BFA2EB5B9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-1" y="6235200"/>
            <a:ext cx="12192001" cy="622800"/>
          </a:xfrm>
          <a:prstGeom prst="rect">
            <a:avLst/>
          </a:prstGeom>
        </p:spPr>
      </p:pic>
      <p:sp>
        <p:nvSpPr>
          <p:cNvPr id="5" name="Rectangle 4" descr="department or event name">
            <a:extLst>
              <a:ext uri="{FF2B5EF4-FFF2-40B4-BE49-F238E27FC236}">
                <a16:creationId xmlns:a16="http://schemas.microsoft.com/office/drawing/2014/main" id="{A40E4721-B01E-1D30-DEDA-F0677F06F799}"/>
              </a:ext>
            </a:extLst>
          </p:cNvPr>
          <p:cNvSpPr/>
          <p:nvPr userDrawn="1"/>
        </p:nvSpPr>
        <p:spPr>
          <a:xfrm>
            <a:off x="687498" y="6420363"/>
            <a:ext cx="4868476" cy="272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One Text Medium" panose="020B0503020203020204" pitchFamily="34" charset="77"/>
                <a:cs typeface="+mn-cs"/>
                <a:sym typeface="Helvetica Neue"/>
              </a:rPr>
              <a:t>Open Source Summit EU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n-cs"/>
                <a:sym typeface="Helvetica Neue"/>
              </a:rPr>
              <a:t>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40E01F-571F-6ADC-9E59-830BC5F362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5200"/>
            <a:ext cx="622800" cy="622800"/>
          </a:xfrm>
          <a:prstGeom prst="rect">
            <a:avLst/>
          </a:prstGeom>
        </p:spPr>
      </p:pic>
      <p:sp>
        <p:nvSpPr>
          <p:cNvPr id="8" name="TextBox 7" descr="page  number">
            <a:extLst>
              <a:ext uri="{FF2B5EF4-FFF2-40B4-BE49-F238E27FC236}">
                <a16:creationId xmlns:a16="http://schemas.microsoft.com/office/drawing/2014/main" id="{06FF699E-465C-2ABF-E9C5-5BD5845E6971}"/>
              </a:ext>
            </a:extLst>
          </p:cNvPr>
          <p:cNvSpPr txBox="1"/>
          <p:nvPr userDrawn="1"/>
        </p:nvSpPr>
        <p:spPr>
          <a:xfrm>
            <a:off x="11720320" y="6476972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3204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ark_Title Only Layout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 descr="page  number">
            <a:extLst>
              <a:ext uri="{FF2B5EF4-FFF2-40B4-BE49-F238E27FC236}">
                <a16:creationId xmlns:a16="http://schemas.microsoft.com/office/drawing/2014/main" id="{ED00128F-57C4-D5F3-88B1-24A8F6A01306}"/>
              </a:ext>
            </a:extLst>
          </p:cNvPr>
          <p:cNvSpPr txBox="1"/>
          <p:nvPr userDrawn="1"/>
        </p:nvSpPr>
        <p:spPr>
          <a:xfrm>
            <a:off x="11720321" y="6476971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AA1D0CCE-2CA0-A35D-14A3-3C9F428A4C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591" y="253156"/>
            <a:ext cx="11035153" cy="299565"/>
          </a:xfrm>
          <a:prstGeom prst="rect">
            <a:avLst/>
          </a:prstGeom>
        </p:spPr>
        <p:txBody>
          <a:bodyPr lIns="182880" anchor="t"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Intel One Mono Medium" panose="020B0509020203020204" pitchFamily="49" charset="77"/>
                <a:cs typeface="Intel One Mono Medium" panose="020B0509020203020204" pitchFamily="49" charset="77"/>
              </a:defRPr>
            </a:lvl1pPr>
          </a:lstStyle>
          <a:p>
            <a:r>
              <a:rPr lang="en-US"/>
              <a:t>Title Eyebrow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EAAC23-58FC-FE56-F807-7BB36E805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51" y="552721"/>
            <a:ext cx="10972093" cy="5346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 i="0" spc="-1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Slide 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C45D1-45E3-E5CE-C4F9-93AEF6FF05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-1" y="6235200"/>
            <a:ext cx="12192001" cy="622800"/>
          </a:xfrm>
          <a:prstGeom prst="rect">
            <a:avLst/>
          </a:prstGeom>
        </p:spPr>
      </p:pic>
      <p:sp>
        <p:nvSpPr>
          <p:cNvPr id="5" name="Rectangle 4" descr="department or event name">
            <a:extLst>
              <a:ext uri="{FF2B5EF4-FFF2-40B4-BE49-F238E27FC236}">
                <a16:creationId xmlns:a16="http://schemas.microsoft.com/office/drawing/2014/main" id="{F1CB57A4-34C2-3F57-672A-7CF09E6B8BD5}"/>
              </a:ext>
            </a:extLst>
          </p:cNvPr>
          <p:cNvSpPr/>
          <p:nvPr userDrawn="1"/>
        </p:nvSpPr>
        <p:spPr>
          <a:xfrm>
            <a:off x="687498" y="6420363"/>
            <a:ext cx="4868476" cy="272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One Text Medium" panose="020B0503020203020204" pitchFamily="34" charset="77"/>
                <a:cs typeface="+mn-cs"/>
                <a:sym typeface="Helvetica Neue"/>
              </a:rPr>
              <a:t>Open Source Summit EU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n-cs"/>
                <a:sym typeface="Helvetica Neue"/>
              </a:rPr>
              <a:t>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5ACC3-41BC-ECBA-0D1A-3B498F9594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5200"/>
            <a:ext cx="622800" cy="622800"/>
          </a:xfrm>
          <a:prstGeom prst="rect">
            <a:avLst/>
          </a:prstGeom>
        </p:spPr>
      </p:pic>
      <p:sp>
        <p:nvSpPr>
          <p:cNvPr id="8" name="TextBox 7" descr="page  number">
            <a:extLst>
              <a:ext uri="{FF2B5EF4-FFF2-40B4-BE49-F238E27FC236}">
                <a16:creationId xmlns:a16="http://schemas.microsoft.com/office/drawing/2014/main" id="{CD481733-9ACB-5493-991B-CBC9E8A5670C}"/>
              </a:ext>
            </a:extLst>
          </p:cNvPr>
          <p:cNvSpPr txBox="1"/>
          <p:nvPr userDrawn="1"/>
        </p:nvSpPr>
        <p:spPr>
          <a:xfrm>
            <a:off x="11720322" y="6476972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9215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65CD00-B9BA-0346-207D-9B9F680014E5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10800000">
            <a:off x="-1" y="6235200"/>
            <a:ext cx="12192001" cy="622800"/>
          </a:xfrm>
          <a:prstGeom prst="rect">
            <a:avLst/>
          </a:prstGeom>
        </p:spPr>
      </p:pic>
      <p:sp>
        <p:nvSpPr>
          <p:cNvPr id="6" name="TextBox 5" descr="page  number">
            <a:extLst>
              <a:ext uri="{FF2B5EF4-FFF2-40B4-BE49-F238E27FC236}">
                <a16:creationId xmlns:a16="http://schemas.microsoft.com/office/drawing/2014/main" id="{3D0FC7AC-72DC-855A-7C62-1F9F73390446}"/>
              </a:ext>
            </a:extLst>
          </p:cNvPr>
          <p:cNvSpPr txBox="1"/>
          <p:nvPr userDrawn="1"/>
        </p:nvSpPr>
        <p:spPr>
          <a:xfrm>
            <a:off x="11720321" y="6476971"/>
            <a:ext cx="200376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ntelOne Text Medium" panose="020B0503020203020204" pitchFamily="34" charset="77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ntelOne Text Medium" panose="020B0503020203020204" pitchFamily="34" charset="77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7" name="Rectangle 6" descr="department or event name">
            <a:extLst>
              <a:ext uri="{FF2B5EF4-FFF2-40B4-BE49-F238E27FC236}">
                <a16:creationId xmlns:a16="http://schemas.microsoft.com/office/drawing/2014/main" id="{1BDB23C4-E6F9-3ADA-051F-6D66731D6263}"/>
              </a:ext>
            </a:extLst>
          </p:cNvPr>
          <p:cNvSpPr/>
          <p:nvPr userDrawn="1"/>
        </p:nvSpPr>
        <p:spPr>
          <a:xfrm>
            <a:off x="687498" y="6420363"/>
            <a:ext cx="4868476" cy="272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telOne Text Medium" panose="020B0503020203020204" pitchFamily="34" charset="77"/>
                <a:cs typeface="+mn-cs"/>
                <a:sym typeface="Helvetica Neue"/>
              </a:rPr>
              <a:t>Open Source Summit EU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n-cs"/>
                <a:sym typeface="Helvetica Neue"/>
              </a:rPr>
              <a:t>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6090ED-B238-7495-A29B-006481064183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5200"/>
            <a:ext cx="622800" cy="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82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62" r:id="rId2"/>
    <p:sldLayoutId id="2147483853" r:id="rId3"/>
    <p:sldLayoutId id="2147483863" r:id="rId4"/>
    <p:sldLayoutId id="2147483850" r:id="rId5"/>
    <p:sldLayoutId id="2147483875" r:id="rId6"/>
    <p:sldLayoutId id="2147483864" r:id="rId7"/>
    <p:sldLayoutId id="2147483855" r:id="rId8"/>
    <p:sldLayoutId id="2147483865" r:id="rId9"/>
    <p:sldLayoutId id="2147483854" r:id="rId10"/>
    <p:sldLayoutId id="2147483866" r:id="rId11"/>
    <p:sldLayoutId id="2147483856" r:id="rId12"/>
    <p:sldLayoutId id="2147483867" r:id="rId13"/>
    <p:sldLayoutId id="2147483857" r:id="rId14"/>
    <p:sldLayoutId id="2147483868" r:id="rId15"/>
    <p:sldLayoutId id="2147483858" r:id="rId16"/>
    <p:sldLayoutId id="2147483869" r:id="rId17"/>
    <p:sldLayoutId id="2147483852" r:id="rId18"/>
    <p:sldLayoutId id="2147483870" r:id="rId19"/>
    <p:sldLayoutId id="2147483859" r:id="rId20"/>
    <p:sldLayoutId id="2147483871" r:id="rId21"/>
    <p:sldLayoutId id="2147483860" r:id="rId22"/>
    <p:sldLayoutId id="2147483861" r:id="rId23"/>
    <p:sldLayoutId id="2147483872" r:id="rId24"/>
    <p:sldLayoutId id="2147483873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C94DA"/>
        </a:buClr>
        <a:buFont typeface="IntelOne Display Regular" panose="020B0503020203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C94DA"/>
        </a:buClr>
        <a:buFont typeface="IntelOne Display Regular" panose="020B05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C94DA"/>
        </a:buClr>
        <a:buFont typeface="IntelOne Display Regular" panose="020B0503020203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C94DA"/>
        </a:buClr>
        <a:buFont typeface="IntelOne Display Regular" panose="020B0503020203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C94DA"/>
        </a:buClr>
        <a:buFont typeface="IntelOne Display Regular" panose="020B0503020203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openssf.org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a.dev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nopsys.com/software-integrity/resources/analyst-reports/open-source-security-risk-analysi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linuxfoundation.org/blog/blog/a-summary-of-census-ii-open-source-software-application-libraries-the-world-depends-o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advisories.gitlab.com/about/index.html" TargetMode="External"/><Relationship Id="rId3" Type="http://schemas.openxmlformats.org/officeDocument/2006/relationships/image" Target="../media/image31.png"/><Relationship Id="rId7" Type="http://schemas.openxmlformats.org/officeDocument/2006/relationships/hyperlink" Target="https://osv.dev/" TargetMode="External"/><Relationship Id="rId12" Type="http://schemas.openxmlformats.org/officeDocument/2006/relationships/hyperlink" Target="https://github.com/intel/cve-bin-too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ccess.redhat.com/hydra/rest/securitydata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en.wikipedia.org/wiki/Common_Vulnerabilities_and_Exposures#:~:text=Common%20Vulnerabilities%20and%20Exposures%20(CVE)%20is%20a%20dictionary%20of%20common,publicly%20known%20information%20security%20vulnerabilities." TargetMode="External"/><Relationship Id="rId10" Type="http://schemas.openxmlformats.org/officeDocument/2006/relationships/image" Target="../media/image32.emf"/><Relationship Id="rId4" Type="http://schemas.openxmlformats.org/officeDocument/2006/relationships/hyperlink" Target="https://nvd.nist.gov/" TargetMode="External"/><Relationship Id="rId9" Type="http://schemas.openxmlformats.org/officeDocument/2006/relationships/hyperlink" Target="https://curl.se/docs/vuln.js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5" Type="http://schemas.openxmlformats.org/officeDocument/2006/relationships/hyperlink" Target="https://www.bestpractices.dev/" TargetMode="Externa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ssf/s2c2f/blob/main/specification/Secure_Supply_Chain_Consumption_Framework_(S2C2F)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ED8F5-83BA-0395-38A1-9EC8B86A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spc="0" dirty="0">
                <a:latin typeface="IntelOne Mono" panose="020B0509020203020204" pitchFamily="49" charset="77"/>
              </a:rPr>
              <a:t>Working Together </a:t>
            </a:r>
            <a:br>
              <a:rPr lang="en-US" sz="4800" spc="0" dirty="0">
                <a:latin typeface="IntelOne Mono" panose="020B0509020203020204" pitchFamily="49" charset="77"/>
              </a:rPr>
            </a:br>
            <a:r>
              <a:rPr lang="en-US" sz="4800" spc="0" dirty="0">
                <a:latin typeface="IntelOne Mono" panose="020B0509020203020204" pitchFamily="49" charset="77"/>
              </a:rPr>
              <a:t>for a More Secure Ecosystem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6D5475-3779-7909-2C4D-96A062E1B0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"/>
          </a:blip>
          <a:srcRect l="46569" r="161" b="2095"/>
          <a:stretch/>
        </p:blipFill>
        <p:spPr>
          <a:xfrm>
            <a:off x="8593390" y="4740167"/>
            <a:ext cx="3598609" cy="21256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921963-0FDF-1C93-08DB-6032CDD165A8}"/>
              </a:ext>
            </a:extLst>
          </p:cNvPr>
          <p:cNvSpPr txBox="1"/>
          <p:nvPr/>
        </p:nvSpPr>
        <p:spPr>
          <a:xfrm>
            <a:off x="13243034" y="4172607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4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460A69-E8B6-CE9A-5A0F-7C28C580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Get involved in the OpenSSF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33C4E9-E18C-FE91-3833-565006E29515}"/>
              </a:ext>
            </a:extLst>
          </p:cNvPr>
          <p:cNvSpPr txBox="1"/>
          <p:nvPr/>
        </p:nvSpPr>
        <p:spPr>
          <a:xfrm>
            <a:off x="487651" y="2447800"/>
            <a:ext cx="7986061" cy="1307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400"/>
              </a:spcBef>
            </a:pPr>
            <a:r>
              <a:rPr lang="en-US" dirty="0">
                <a:solidFill>
                  <a:schemeClr val="tx1"/>
                </a:solidFill>
              </a:rPr>
              <a:t>Be your own hero!</a:t>
            </a:r>
          </a:p>
          <a:p>
            <a:pPr algn="l" rtl="0" fontAlgn="base">
              <a:spcBef>
                <a:spcPts val="400"/>
              </a:spcBef>
              <a:spcAft>
                <a:spcPts val="0"/>
              </a:spcAft>
            </a:pPr>
            <a:r>
              <a:rPr lang="en-US" sz="6000" b="0" i="0" strike="noStrike" dirty="0">
                <a:solidFill>
                  <a:srgbClr val="4390E0"/>
                </a:solidFill>
                <a:effectLst/>
                <a:hlinkClick r:id="rId2"/>
              </a:rPr>
              <a:t>openssf.org</a:t>
            </a:r>
            <a:endParaRPr lang="en-US" sz="6000" dirty="0">
              <a:solidFill>
                <a:srgbClr val="04335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D14D1-10FB-43BF-46AB-0B6A17B61649}"/>
              </a:ext>
            </a:extLst>
          </p:cNvPr>
          <p:cNvSpPr txBox="1"/>
          <p:nvPr/>
        </p:nvSpPr>
        <p:spPr>
          <a:xfrm>
            <a:off x="487651" y="4090955"/>
            <a:ext cx="5517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>
              <a:lnSpc>
                <a:spcPct val="100000"/>
              </a:lnSpc>
              <a:spcBef>
                <a:spcPts val="1000"/>
              </a:spcBef>
              <a:buClr>
                <a:srgbClr val="CC94DA"/>
              </a:buClr>
            </a:pPr>
            <a:r>
              <a:rPr lang="en-US" sz="2000" kern="1200" dirty="0">
                <a:solidFill>
                  <a:schemeClr val="tx1"/>
                </a:solidFill>
              </a:rPr>
              <a:t>The best way to influence an OSS project direction is to get involved.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7C1FD21-87CA-5703-2C28-4F34C0703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169" y="1447025"/>
            <a:ext cx="2532908" cy="429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40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458D87-9289-1B2C-F615-D33443A1B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Open Platform for Enterprise AI (OPEA)</a:t>
            </a:r>
            <a:endParaRPr lang="en-US" dirty="0"/>
          </a:p>
        </p:txBody>
      </p:sp>
      <p:sp>
        <p:nvSpPr>
          <p:cNvPr id="4" name="AutoShape 4" descr="SLSA logo">
            <a:extLst>
              <a:ext uri="{FF2B5EF4-FFF2-40B4-BE49-F238E27FC236}">
                <a16:creationId xmlns:a16="http://schemas.microsoft.com/office/drawing/2014/main" id="{9C1683DE-5836-F0AD-FA62-1F94777EAA2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47000" y="1788781"/>
            <a:ext cx="5790300" cy="358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IntelOne Display Regular" panose="020B0503020203020204" pitchFamily="34" charset="0"/>
              <a:buNone/>
            </a:pPr>
            <a:r>
              <a:rPr lang="en-US" sz="2000" dirty="0">
                <a:solidFill>
                  <a:schemeClr val="accent1"/>
                </a:solidFill>
              </a:rPr>
              <a:t>OPEA streamlines enterprise-grade generative AI with composable building blocks for LLMs, data stores, and prompt engines. </a:t>
            </a:r>
          </a:p>
          <a:p>
            <a:pPr marL="0" indent="0">
              <a:lnSpc>
                <a:spcPct val="100000"/>
              </a:lnSpc>
              <a:buFont typeface="IntelOne Display Regular" panose="020B0503020203020204" pitchFamily="34" charset="0"/>
              <a:buNone/>
            </a:pPr>
            <a:r>
              <a:rPr lang="en-US" sz="2000" dirty="0">
                <a:solidFill>
                  <a:schemeClr val="accent1"/>
                </a:solidFill>
              </a:rPr>
              <a:t>OPEA includes end-to-end workflows retrieval-augmented generation (RAG) for text, code, and image generating models. </a:t>
            </a:r>
          </a:p>
          <a:p>
            <a:pPr marL="0" indent="0">
              <a:lnSpc>
                <a:spcPct val="100000"/>
              </a:lnSpc>
              <a:buFont typeface="IntelOne Display Regular" panose="020B0503020203020204" pitchFamily="34" charset="0"/>
              <a:buNone/>
            </a:pPr>
            <a:r>
              <a:rPr lang="en-US" sz="2000" dirty="0">
                <a:solidFill>
                  <a:schemeClr val="accent1"/>
                </a:solidFill>
              </a:rPr>
              <a:t>A four-step assessment service grades AI performance, features, trustworthiness and enterprise-grade readiness.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60CC534-7A39-F6F3-02A8-869A7C78E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62517" y="1779730"/>
            <a:ext cx="3298539" cy="329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88F7AE-9F6C-AAE3-CD0F-F34138FFF682}"/>
              </a:ext>
            </a:extLst>
          </p:cNvPr>
          <p:cNvSpPr txBox="1"/>
          <p:nvPr/>
        </p:nvSpPr>
        <p:spPr>
          <a:xfrm>
            <a:off x="7325030" y="4801676"/>
            <a:ext cx="3236026" cy="426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400"/>
              </a:spcBef>
              <a:spcAft>
                <a:spcPts val="0"/>
              </a:spcAft>
            </a:pPr>
            <a:r>
              <a:rPr lang="en-US" sz="2400" b="0" i="0" strike="noStrike" dirty="0">
                <a:solidFill>
                  <a:schemeClr val="bg2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OPEA.dev</a:t>
            </a:r>
            <a:endParaRPr lang="en-US" sz="24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08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60BE56-38DF-015A-511D-136AED4C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Get involved in OPEA!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3BD064-F4F1-465C-4454-6C9B8ACBF617}"/>
              </a:ext>
            </a:extLst>
          </p:cNvPr>
          <p:cNvSpPr txBox="1"/>
          <p:nvPr/>
        </p:nvSpPr>
        <p:spPr>
          <a:xfrm>
            <a:off x="610199" y="2691836"/>
            <a:ext cx="53663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00000"/>
              </a:lnSpc>
              <a:spcBef>
                <a:spcPts val="400"/>
              </a:spcBef>
            </a:pPr>
            <a:r>
              <a:rPr lang="en-US" sz="4000" dirty="0">
                <a:solidFill>
                  <a:schemeClr val="accent1"/>
                </a:solidFill>
              </a:rPr>
              <a:t>Join the Security Working Group!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E4802-4CF3-B752-FCFC-920A77C6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958" y="716408"/>
            <a:ext cx="5149932" cy="514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EBEEF3-B115-9750-5365-A929FE6B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telOne Mono" panose="020B0509020203020204" pitchFamily="49" charset="77"/>
              </a:rPr>
              <a:t>Open source needs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EC5C5-2244-71A7-78B9-2C90B3BAF52C}"/>
              </a:ext>
            </a:extLst>
          </p:cNvPr>
          <p:cNvSpPr txBox="1"/>
          <p:nvPr/>
        </p:nvSpPr>
        <p:spPr>
          <a:xfrm>
            <a:off x="515514" y="1242636"/>
            <a:ext cx="1097209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Join the Intel contributors making open source safer and more secure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117CB0-F364-CFCB-768B-CF6BD5850446}"/>
              </a:ext>
            </a:extLst>
          </p:cNvPr>
          <p:cNvGrpSpPr/>
          <p:nvPr/>
        </p:nvGrpSpPr>
        <p:grpSpPr>
          <a:xfrm>
            <a:off x="1612108" y="4118878"/>
            <a:ext cx="4559834" cy="1200329"/>
            <a:chOff x="1650208" y="4118878"/>
            <a:chExt cx="4559834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96CB08-FDE9-6E74-CFCA-A27EC31906FA}"/>
                </a:ext>
              </a:extLst>
            </p:cNvPr>
            <p:cNvSpPr txBox="1"/>
            <p:nvPr/>
          </p:nvSpPr>
          <p:spPr>
            <a:xfrm>
              <a:off x="3428353" y="4118878"/>
              <a:ext cx="2781689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fontAlgn="b">
                <a:lnSpc>
                  <a:spcPct val="100000"/>
                </a:lnSpc>
                <a:spcAft>
                  <a:spcPts val="600"/>
                </a:spcAft>
              </a:pPr>
              <a:r>
                <a:rPr lang="en-US" sz="1800" dirty="0">
                  <a:solidFill>
                    <a:schemeClr val="tx2"/>
                  </a:solidFill>
                  <a:latin typeface="IntelOne Text Medium" panose="020B0503020203020204" pitchFamily="34" charset="77"/>
                </a:rPr>
                <a:t>Christopher “CRob” Robinson</a:t>
              </a:r>
              <a:br>
                <a:rPr lang="en-US" dirty="0">
                  <a:solidFill>
                    <a:schemeClr val="tx2"/>
                  </a:solidFill>
                </a:rPr>
              </a:br>
              <a:r>
                <a:rPr lang="en-US" sz="1200" dirty="0">
                  <a:solidFill>
                    <a:schemeClr val="tx2"/>
                  </a:solidFill>
                </a:rPr>
                <a:t>Technical Advisory </a:t>
              </a:r>
              <a:br>
                <a:rPr lang="en-US" sz="1200" dirty="0">
                  <a:solidFill>
                    <a:schemeClr val="tx2"/>
                  </a:solidFill>
                </a:rPr>
              </a:br>
              <a:r>
                <a:rPr lang="en-US" sz="1200" dirty="0">
                  <a:solidFill>
                    <a:schemeClr val="tx2"/>
                  </a:solidFill>
                </a:rPr>
                <a:t>Council Chair </a:t>
              </a:r>
              <a:r>
                <a:rPr lang="en-US" sz="1200" b="1" dirty="0">
                  <a:solidFill>
                    <a:schemeClr val="tx2"/>
                  </a:solidFill>
                </a:rPr>
                <a:t>Open Source Security Foundation (OpenSSF)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0FEE5CD-048D-0611-EED1-C3523CE89F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4059" b="16602"/>
            <a:stretch/>
          </p:blipFill>
          <p:spPr>
            <a:xfrm>
              <a:off x="1650208" y="4118878"/>
              <a:ext cx="1637607" cy="118872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85EAB2-C0CE-FC8A-36BD-117E6E49CAE7}"/>
              </a:ext>
            </a:extLst>
          </p:cNvPr>
          <p:cNvGrpSpPr/>
          <p:nvPr/>
        </p:nvGrpSpPr>
        <p:grpSpPr>
          <a:xfrm>
            <a:off x="636846" y="2284238"/>
            <a:ext cx="11807309" cy="1188720"/>
            <a:chOff x="384691" y="2284238"/>
            <a:chExt cx="11807309" cy="118872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0A7230-BD65-E916-F2BB-63EDCD79F5FF}"/>
                </a:ext>
              </a:extLst>
            </p:cNvPr>
            <p:cNvGrpSpPr/>
            <p:nvPr/>
          </p:nvGrpSpPr>
          <p:grpSpPr>
            <a:xfrm>
              <a:off x="8441063" y="2284238"/>
              <a:ext cx="3750937" cy="1188720"/>
              <a:chOff x="7889790" y="2284238"/>
              <a:chExt cx="3750937" cy="118872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F49029-3140-9656-EF6B-EADC66416E65}"/>
                  </a:ext>
                </a:extLst>
              </p:cNvPr>
              <p:cNvSpPr txBox="1"/>
              <p:nvPr/>
            </p:nvSpPr>
            <p:spPr>
              <a:xfrm>
                <a:off x="9232950" y="2284238"/>
                <a:ext cx="2407777" cy="7386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fontAlgn="b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sz="1800" dirty="0">
                    <a:solidFill>
                      <a:schemeClr val="tx2"/>
                    </a:solidFill>
                    <a:latin typeface="IntelOne Text Medium" panose="020B0503020203020204" pitchFamily="34" charset="77"/>
                  </a:rPr>
                  <a:t>Arun Gupta</a:t>
                </a:r>
                <a:br>
                  <a:rPr lang="en-US" dirty="0">
                    <a:solidFill>
                      <a:schemeClr val="tx2"/>
                    </a:solidFill>
                  </a:rPr>
                </a:br>
                <a:r>
                  <a:rPr lang="en-US" sz="1200" dirty="0">
                    <a:solidFill>
                      <a:schemeClr val="tx2"/>
                    </a:solidFill>
                  </a:rPr>
                  <a:t>Governing Board Chair, </a:t>
                </a:r>
                <a:r>
                  <a:rPr lang="en-US" sz="1200" b="1" dirty="0">
                    <a:solidFill>
                      <a:schemeClr val="tx2"/>
                    </a:solidFill>
                  </a:rPr>
                  <a:t>OpenSSF 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B30A86E-9946-1B07-60FA-AD80DC2139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2089"/>
              <a:stretch/>
            </p:blipFill>
            <p:spPr>
              <a:xfrm>
                <a:off x="7889790" y="2284238"/>
                <a:ext cx="1204436" cy="118872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A41C573-A330-5509-8B9B-314B3ACBE70C}"/>
                </a:ext>
              </a:extLst>
            </p:cNvPr>
            <p:cNvGrpSpPr/>
            <p:nvPr/>
          </p:nvGrpSpPr>
          <p:grpSpPr>
            <a:xfrm>
              <a:off x="4469105" y="2284238"/>
              <a:ext cx="3755788" cy="1188720"/>
              <a:chOff x="4252935" y="2284238"/>
              <a:chExt cx="3755788" cy="118872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B6616-3DD2-B41B-1F88-DA97AF984A31}"/>
                  </a:ext>
                </a:extLst>
              </p:cNvPr>
              <p:cNvSpPr txBox="1"/>
              <p:nvPr/>
            </p:nvSpPr>
            <p:spPr>
              <a:xfrm>
                <a:off x="5600946" y="2284238"/>
                <a:ext cx="2407777" cy="11849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fontAlgn="b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sz="1800" dirty="0">
                    <a:solidFill>
                      <a:schemeClr val="tx2"/>
                    </a:solidFill>
                    <a:latin typeface="IntelOne Text Medium" panose="020B0503020203020204" pitchFamily="34" charset="77"/>
                  </a:rPr>
                  <a:t>Dan Middleton</a:t>
                </a:r>
              </a:p>
              <a:p>
                <a:pPr fontAlgn="b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tx2"/>
                    </a:solidFill>
                  </a:rPr>
                  <a:t>Technical Advisory Council Chair, </a:t>
                </a:r>
                <a:r>
                  <a:rPr lang="en-US" sz="1200" b="1" dirty="0">
                    <a:solidFill>
                      <a:schemeClr val="tx2"/>
                    </a:solidFill>
                  </a:rPr>
                  <a:t>Confidential Computing Consortium, OPEA Security WG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CE2B0DE-F56C-CAFB-BF0F-FEE29338A7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898" b="21131"/>
              <a:stretch/>
            </p:blipFill>
            <p:spPr>
              <a:xfrm>
                <a:off x="4252935" y="2284238"/>
                <a:ext cx="1208739" cy="1188720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A617889-24AA-5337-3A85-B62C2323BEA1}"/>
                </a:ext>
              </a:extLst>
            </p:cNvPr>
            <p:cNvGrpSpPr/>
            <p:nvPr/>
          </p:nvGrpSpPr>
          <p:grpSpPr>
            <a:xfrm>
              <a:off x="384691" y="2284238"/>
              <a:ext cx="3868244" cy="1188720"/>
              <a:chOff x="384691" y="2284238"/>
              <a:chExt cx="3868244" cy="118872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7D251A20-C426-6DA7-3568-A5669EA39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56" b="33766"/>
              <a:stretch/>
            </p:blipFill>
            <p:spPr>
              <a:xfrm>
                <a:off x="384691" y="2284238"/>
                <a:ext cx="1321195" cy="118872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0A7B52-162E-08C6-A0AA-DB9D55CC5C59}"/>
                  </a:ext>
                </a:extLst>
              </p:cNvPr>
              <p:cNvSpPr txBox="1"/>
              <p:nvPr/>
            </p:nvSpPr>
            <p:spPr>
              <a:xfrm>
                <a:off x="1848063" y="2284238"/>
                <a:ext cx="2404872" cy="11849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fontAlgn="b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sz="1800" dirty="0">
                    <a:solidFill>
                      <a:schemeClr val="tx2"/>
                    </a:solidFill>
                    <a:latin typeface="IntelOne Text Medium" panose="020B0503020203020204" pitchFamily="34" charset="77"/>
                  </a:rPr>
                  <a:t>Marcela Melara</a:t>
                </a:r>
              </a:p>
              <a:p>
                <a:pPr fontAlgn="b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tx2"/>
                    </a:solidFill>
                  </a:rPr>
                  <a:t>Technical Advisory </a:t>
                </a:r>
                <a:br>
                  <a:rPr lang="en-US" sz="1200" dirty="0">
                    <a:solidFill>
                      <a:schemeClr val="tx2"/>
                    </a:solidFill>
                  </a:rPr>
                </a:br>
                <a:r>
                  <a:rPr lang="en-US" sz="1200" dirty="0">
                    <a:solidFill>
                      <a:schemeClr val="tx2"/>
                    </a:solidFill>
                  </a:rPr>
                  <a:t>Council Chair </a:t>
                </a:r>
                <a:r>
                  <a:rPr lang="en-US" sz="1200" b="1" dirty="0">
                    <a:solidFill>
                      <a:schemeClr val="tx2"/>
                    </a:solidFill>
                  </a:rPr>
                  <a:t>Open Source Security Foundation (OpenSSF)</a:t>
                </a:r>
                <a:endParaRPr lang="en-US" sz="1200" b="1" baseline="30000" dirty="0">
                  <a:solidFill>
                    <a:schemeClr val="tx2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D15CB7-588D-B0E0-20AE-B6C1A5092DF5}"/>
              </a:ext>
            </a:extLst>
          </p:cNvPr>
          <p:cNvGrpSpPr/>
          <p:nvPr/>
        </p:nvGrpSpPr>
        <p:grpSpPr>
          <a:xfrm>
            <a:off x="6414080" y="4118878"/>
            <a:ext cx="4119540" cy="1188720"/>
            <a:chOff x="6350580" y="4118878"/>
            <a:chExt cx="4119540" cy="11887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C20A19-0C79-9663-F30A-3C528A16580F}"/>
                </a:ext>
              </a:extLst>
            </p:cNvPr>
            <p:cNvSpPr txBox="1"/>
            <p:nvPr/>
          </p:nvSpPr>
          <p:spPr>
            <a:xfrm>
              <a:off x="7902724" y="4118878"/>
              <a:ext cx="2567396" cy="118494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fontAlgn="b">
                <a:lnSpc>
                  <a:spcPct val="100000"/>
                </a:lnSpc>
                <a:spcAft>
                  <a:spcPts val="600"/>
                </a:spcAft>
              </a:pPr>
              <a:r>
                <a:rPr lang="en-US" sz="1800" dirty="0">
                  <a:solidFill>
                    <a:schemeClr val="tx2"/>
                  </a:solidFill>
                  <a:latin typeface="IntelOne Text Medium" panose="020B0503020203020204" pitchFamily="34" charset="77"/>
                </a:rPr>
                <a:t>Katherine Druckman</a:t>
              </a:r>
            </a:p>
            <a:p>
              <a:pPr fontAlgn="b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chemeClr val="tx2"/>
                  </a:solidFill>
                </a:rPr>
                <a:t>Marketing and DevRel Co-Chair, Open Source Security Foundation (OpenSSF), OPEA Security WG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42E44C-AAB7-446D-0758-AFACB45B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50580" y="4118878"/>
              <a:ext cx="1411606" cy="118872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F5652BA-0591-BDCC-21CF-3D371A0AC088}"/>
              </a:ext>
            </a:extLst>
          </p:cNvPr>
          <p:cNvSpPr txBox="1"/>
          <p:nvPr/>
        </p:nvSpPr>
        <p:spPr>
          <a:xfrm>
            <a:off x="9639212" y="7070950"/>
            <a:ext cx="213063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>
                <a:solidFill>
                  <a:srgbClr val="86B2CB"/>
                </a:solidFill>
                <a:latin typeface="IntelOne Display Light"/>
              </a:rPr>
              <a:t>*This is not a complete list</a:t>
            </a:r>
            <a:endParaRPr lang="en-US" sz="1200" dirty="0">
              <a:solidFill>
                <a:srgbClr val="86B2CB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071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ED3D35-775C-D162-5945-EB5CEDDFC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61DCB-A689-2E13-A9D1-574CBC102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014" y="1820990"/>
            <a:ext cx="3216020" cy="3216020"/>
          </a:xfrm>
          <a:prstGeom prst="rect">
            <a:avLst/>
          </a:prstGeom>
        </p:spPr>
      </p:pic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D0BB66BA-781F-707E-9321-C589823A0DFF}"/>
              </a:ext>
            </a:extLst>
          </p:cNvPr>
          <p:cNvSpPr txBox="1">
            <a:spLocks/>
          </p:cNvSpPr>
          <p:nvPr/>
        </p:nvSpPr>
        <p:spPr>
          <a:xfrm>
            <a:off x="604160" y="3049570"/>
            <a:ext cx="5369537" cy="23480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spcBef>
                <a:spcPts val="500"/>
              </a:spcBef>
            </a:pPr>
            <a:r>
              <a:rPr lang="en-US" dirty="0"/>
              <a:t>LinkedIn: katherinedruckman</a:t>
            </a:r>
          </a:p>
          <a:p>
            <a:pPr>
              <a:lnSpc>
                <a:spcPct val="160000"/>
              </a:lnSpc>
              <a:spcBef>
                <a:spcPts val="500"/>
              </a:spcBef>
            </a:pPr>
            <a:r>
              <a:rPr lang="en-US" dirty="0"/>
              <a:t>GitHub: kdruckman</a:t>
            </a:r>
          </a:p>
          <a:p>
            <a:pPr>
              <a:lnSpc>
                <a:spcPct val="160000"/>
              </a:lnSpc>
              <a:spcBef>
                <a:spcPts val="500"/>
              </a:spcBef>
            </a:pPr>
            <a:r>
              <a:rPr lang="en-US" dirty="0"/>
              <a:t>Twitter/X: @katherined</a:t>
            </a:r>
          </a:p>
          <a:p>
            <a:pPr>
              <a:lnSpc>
                <a:spcPct val="160000"/>
              </a:lnSpc>
              <a:spcBef>
                <a:spcPts val="500"/>
              </a:spcBef>
            </a:pPr>
            <a:r>
              <a:rPr lang="en-US" dirty="0"/>
              <a:t>Fediverse: @katherined@reality2.social</a:t>
            </a:r>
          </a:p>
        </p:txBody>
      </p:sp>
      <p:pic>
        <p:nvPicPr>
          <p:cNvPr id="6" name="Picture 5" descr="A person with long hair and a microphone&#10;&#10;Description automatically generated">
            <a:extLst>
              <a:ext uri="{FF2B5EF4-FFF2-40B4-BE49-F238E27FC236}">
                <a16:creationId xmlns:a16="http://schemas.microsoft.com/office/drawing/2014/main" id="{FD0E71B7-4737-DF9E-0A89-0DF4FB040C78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5" t="7839" r="11102" b="303"/>
          <a:stretch/>
        </p:blipFill>
        <p:spPr>
          <a:xfrm>
            <a:off x="604160" y="1668544"/>
            <a:ext cx="1233867" cy="12338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122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444BA4-90FB-B83B-F86E-D8B548B4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us on these open source projects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80AB284-180B-AC42-760A-9D477D143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54075" y="2206322"/>
            <a:ext cx="2581946" cy="258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C94821-68A5-9D52-7073-54B95D476110}"/>
              </a:ext>
            </a:extLst>
          </p:cNvPr>
          <p:cNvCxnSpPr/>
          <p:nvPr/>
        </p:nvCxnSpPr>
        <p:spPr>
          <a:xfrm>
            <a:off x="7946796" y="1498862"/>
            <a:ext cx="0" cy="445887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DE354E23-E67B-8EDE-486D-383F46706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27" y="1404982"/>
            <a:ext cx="1300826" cy="220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oe">
            <a:extLst>
              <a:ext uri="{FF2B5EF4-FFF2-40B4-BE49-F238E27FC236}">
                <a16:creationId xmlns:a16="http://schemas.microsoft.com/office/drawing/2014/main" id="{B76380AB-9A4C-DFC9-FECF-39FB8C475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36"/>
          <a:stretch/>
        </p:blipFill>
        <p:spPr bwMode="auto">
          <a:xfrm>
            <a:off x="6538098" y="2053186"/>
            <a:ext cx="772260" cy="128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Understanding the OpenSSF Score – TrustSource Knowledgebase">
            <a:extLst>
              <a:ext uri="{FF2B5EF4-FFF2-40B4-BE49-F238E27FC236}">
                <a16:creationId xmlns:a16="http://schemas.microsoft.com/office/drawing/2014/main" id="{D50B1F86-F172-02A2-C778-AB77D3BA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53" y="1840000"/>
            <a:ext cx="806939" cy="156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FE41BB-4A5D-602B-AC57-0BEC8AB2D04B}"/>
              </a:ext>
            </a:extLst>
          </p:cNvPr>
          <p:cNvSpPr txBox="1"/>
          <p:nvPr/>
        </p:nvSpPr>
        <p:spPr>
          <a:xfrm>
            <a:off x="2050212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Scorecard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2936CD-8EDB-E2DA-3B81-9E61942A1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666" y="2062544"/>
            <a:ext cx="806939" cy="1289752"/>
          </a:xfrm>
          <a:prstGeom prst="rect">
            <a:avLst/>
          </a:prstGeom>
        </p:spPr>
      </p:pic>
      <p:pic>
        <p:nvPicPr>
          <p:cNvPr id="15" name="Picture 14" descr="Cartoon duck with a peace sign and a shield&#10;&#10;Description automatically generated">
            <a:extLst>
              <a:ext uri="{FF2B5EF4-FFF2-40B4-BE49-F238E27FC236}">
                <a16:creationId xmlns:a16="http://schemas.microsoft.com/office/drawing/2014/main" id="{7CAFBF44-6EA1-A7FC-76FA-22DD13AC0E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94" y="1969006"/>
            <a:ext cx="1192299" cy="15282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1E18E8-C5CA-C214-59A2-70AA71AFE456}"/>
              </a:ext>
            </a:extLst>
          </p:cNvPr>
          <p:cNvSpPr txBox="1"/>
          <p:nvPr/>
        </p:nvSpPr>
        <p:spPr>
          <a:xfrm>
            <a:off x="6362975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Bomctl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610B79-1095-39E3-C0B6-5E2040F86DF0}"/>
              </a:ext>
            </a:extLst>
          </p:cNvPr>
          <p:cNvSpPr txBox="1"/>
          <p:nvPr/>
        </p:nvSpPr>
        <p:spPr>
          <a:xfrm>
            <a:off x="4925388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Protobom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DB5E0E-D1FC-FA95-F136-12769494AFF3}"/>
              </a:ext>
            </a:extLst>
          </p:cNvPr>
          <p:cNvSpPr txBox="1"/>
          <p:nvPr/>
        </p:nvSpPr>
        <p:spPr>
          <a:xfrm>
            <a:off x="3487800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SLSA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009052-0AAE-6655-9696-3899B3F4C6E0}"/>
              </a:ext>
            </a:extLst>
          </p:cNvPr>
          <p:cNvSpPr txBox="1"/>
          <p:nvPr/>
        </p:nvSpPr>
        <p:spPr>
          <a:xfrm>
            <a:off x="612624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OpenSSF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F86E669-37F9-1FC9-E4C3-B947D77B14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5483" y="4510638"/>
            <a:ext cx="838540" cy="130169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A157019-DF6E-E961-6C46-BF5C806C5B5A}"/>
              </a:ext>
            </a:extLst>
          </p:cNvPr>
          <p:cNvGrpSpPr/>
          <p:nvPr/>
        </p:nvGrpSpPr>
        <p:grpSpPr>
          <a:xfrm>
            <a:off x="4431328" y="4731202"/>
            <a:ext cx="1274625" cy="1248711"/>
            <a:chOff x="4781894" y="4599224"/>
            <a:chExt cx="1274625" cy="1248711"/>
          </a:xfrm>
        </p:grpSpPr>
        <p:pic>
          <p:nvPicPr>
            <p:cNvPr id="23" name="Picture 10" descr="sigstore logo">
              <a:extLst>
                <a:ext uri="{FF2B5EF4-FFF2-40B4-BE49-F238E27FC236}">
                  <a16:creationId xmlns:a16="http://schemas.microsoft.com/office/drawing/2014/main" id="{8A31FC75-6679-CCF3-F4FE-676B15259E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84" t="20444"/>
            <a:stretch/>
          </p:blipFill>
          <p:spPr bwMode="auto">
            <a:xfrm>
              <a:off x="4781894" y="5418070"/>
              <a:ext cx="1274625" cy="429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0" descr="sigstore logo">
              <a:extLst>
                <a:ext uri="{FF2B5EF4-FFF2-40B4-BE49-F238E27FC236}">
                  <a16:creationId xmlns:a16="http://schemas.microsoft.com/office/drawing/2014/main" id="{ADB8476E-E485-7538-8C8D-28132FC095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7" r="69594"/>
            <a:stretch/>
          </p:blipFill>
          <p:spPr bwMode="auto">
            <a:xfrm>
              <a:off x="5160532" y="4599224"/>
              <a:ext cx="649325" cy="62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73E9A1-B53B-4B93-4135-BA76C79A8F62}"/>
              </a:ext>
            </a:extLst>
          </p:cNvPr>
          <p:cNvGrpSpPr/>
          <p:nvPr/>
        </p:nvGrpSpPr>
        <p:grpSpPr>
          <a:xfrm>
            <a:off x="2847494" y="4396440"/>
            <a:ext cx="1280612" cy="1605416"/>
            <a:chOff x="3109759" y="4264462"/>
            <a:chExt cx="1280612" cy="1605416"/>
          </a:xfrm>
        </p:grpSpPr>
        <p:pic>
          <p:nvPicPr>
            <p:cNvPr id="22" name="Picture 6" descr="zarf logo">
              <a:extLst>
                <a:ext uri="{FF2B5EF4-FFF2-40B4-BE49-F238E27FC236}">
                  <a16:creationId xmlns:a16="http://schemas.microsoft.com/office/drawing/2014/main" id="{42CADDFA-003D-F139-42B5-668447FCA4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402"/>
            <a:stretch/>
          </p:blipFill>
          <p:spPr bwMode="auto">
            <a:xfrm>
              <a:off x="3109759" y="5418070"/>
              <a:ext cx="1280612" cy="45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zarf logo">
              <a:extLst>
                <a:ext uri="{FF2B5EF4-FFF2-40B4-BE49-F238E27FC236}">
                  <a16:creationId xmlns:a16="http://schemas.microsoft.com/office/drawing/2014/main" id="{E24D3511-BEA2-099B-CD7C-279DCDC7E6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65"/>
            <a:stretch/>
          </p:blipFill>
          <p:spPr bwMode="auto">
            <a:xfrm>
              <a:off x="3274881" y="4264462"/>
              <a:ext cx="1100098" cy="1087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107C67-1E2A-C1D1-6EF8-1FF023C56197}"/>
              </a:ext>
            </a:extLst>
          </p:cNvPr>
          <p:cNvGrpSpPr/>
          <p:nvPr/>
        </p:nvGrpSpPr>
        <p:grpSpPr>
          <a:xfrm>
            <a:off x="1468607" y="4486365"/>
            <a:ext cx="901146" cy="1552415"/>
            <a:chOff x="1468607" y="4354387"/>
            <a:chExt cx="901146" cy="1552415"/>
          </a:xfrm>
        </p:grpSpPr>
        <p:pic>
          <p:nvPicPr>
            <p:cNvPr id="21" name="Picture 4" descr="gittuf logo">
              <a:extLst>
                <a:ext uri="{FF2B5EF4-FFF2-40B4-BE49-F238E27FC236}">
                  <a16:creationId xmlns:a16="http://schemas.microsoft.com/office/drawing/2014/main" id="{9D6FC1C1-E82A-B812-03D6-C30A30C883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19"/>
            <a:stretch/>
          </p:blipFill>
          <p:spPr bwMode="auto">
            <a:xfrm>
              <a:off x="1468607" y="5122666"/>
              <a:ext cx="901146" cy="784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gittuf logo">
              <a:extLst>
                <a:ext uri="{FF2B5EF4-FFF2-40B4-BE49-F238E27FC236}">
                  <a16:creationId xmlns:a16="http://schemas.microsoft.com/office/drawing/2014/main" id="{C4095D38-8BD8-8E8B-D1FD-F652D340B6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59"/>
            <a:stretch/>
          </p:blipFill>
          <p:spPr bwMode="auto">
            <a:xfrm>
              <a:off x="1733281" y="4354387"/>
              <a:ext cx="523472" cy="871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94DA4E-C1CA-BAEA-C004-CE74CDC5A9A8}"/>
              </a:ext>
            </a:extLst>
          </p:cNvPr>
          <p:cNvSpPr txBox="1"/>
          <p:nvPr/>
        </p:nvSpPr>
        <p:spPr>
          <a:xfrm>
            <a:off x="12293600" y="0"/>
            <a:ext cx="1604544" cy="109087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Original Catalysis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119A6-B657-A1FC-F551-F82E009FAD7F}"/>
              </a:ext>
            </a:extLst>
          </p:cNvPr>
          <p:cNvSpPr txBox="1"/>
          <p:nvPr/>
        </p:nvSpPr>
        <p:spPr>
          <a:xfrm>
            <a:off x="12293600" y="1294562"/>
            <a:ext cx="1604544" cy="20876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Client requested the type on the logo line up with the labels on the top row (</a:t>
            </a:r>
            <a:r>
              <a:rPr lang="en-US" sz="1600" dirty="0" err="1"/>
              <a:t>OpenSSF</a:t>
            </a:r>
            <a:r>
              <a:rPr lang="en-US" sz="1600" dirty="0"/>
              <a:t>, Scorecard, </a:t>
            </a:r>
            <a:r>
              <a:rPr lang="en-US" sz="1600" dirty="0" err="1"/>
              <a:t>etc</a:t>
            </a:r>
            <a:r>
              <a:rPr lang="en-US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75603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93D31-9E68-74ED-239E-24D8ECA64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0F9B65-6D49-28B5-FD48-D14CE87D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us on these open source projects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A0F1F56-F672-EC3D-9DD8-D3EB4F9CE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54075" y="2035890"/>
            <a:ext cx="2581946" cy="258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479486-5323-6236-E8E9-9303A214C868}"/>
              </a:ext>
            </a:extLst>
          </p:cNvPr>
          <p:cNvCxnSpPr/>
          <p:nvPr/>
        </p:nvCxnSpPr>
        <p:spPr>
          <a:xfrm>
            <a:off x="7946796" y="1498862"/>
            <a:ext cx="0" cy="445887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B598EF7B-B521-B2AC-017D-40635C419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27" y="1404982"/>
            <a:ext cx="1300826" cy="220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oe">
            <a:extLst>
              <a:ext uri="{FF2B5EF4-FFF2-40B4-BE49-F238E27FC236}">
                <a16:creationId xmlns:a16="http://schemas.microsoft.com/office/drawing/2014/main" id="{BEE0B6DF-3274-DC6A-0238-A1F628FA7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36"/>
          <a:stretch/>
        </p:blipFill>
        <p:spPr bwMode="auto">
          <a:xfrm>
            <a:off x="6538098" y="2053186"/>
            <a:ext cx="772260" cy="128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Understanding the OpenSSF Score – TrustSource Knowledgebase">
            <a:extLst>
              <a:ext uri="{FF2B5EF4-FFF2-40B4-BE49-F238E27FC236}">
                <a16:creationId xmlns:a16="http://schemas.microsoft.com/office/drawing/2014/main" id="{58F7993A-4F0B-A3A7-1400-A118F0E3E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53" y="1840000"/>
            <a:ext cx="806939" cy="156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37E870-2A4B-99C7-7B98-A5BC33BBC79E}"/>
              </a:ext>
            </a:extLst>
          </p:cNvPr>
          <p:cNvSpPr txBox="1"/>
          <p:nvPr/>
        </p:nvSpPr>
        <p:spPr>
          <a:xfrm>
            <a:off x="2050212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Scorecard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04EBAF-DD8C-DBA1-F93F-BBC5EF1FA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666" y="2062544"/>
            <a:ext cx="806939" cy="1289752"/>
          </a:xfrm>
          <a:prstGeom prst="rect">
            <a:avLst/>
          </a:prstGeom>
        </p:spPr>
      </p:pic>
      <p:pic>
        <p:nvPicPr>
          <p:cNvPr id="15" name="Picture 14" descr="Cartoon duck with a peace sign and a shield&#10;&#10;Description automatically generated">
            <a:extLst>
              <a:ext uri="{FF2B5EF4-FFF2-40B4-BE49-F238E27FC236}">
                <a16:creationId xmlns:a16="http://schemas.microsoft.com/office/drawing/2014/main" id="{59A32782-2E76-4DD0-572B-EB66C93980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94" y="1969006"/>
            <a:ext cx="1192299" cy="15282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770D77-E717-3B2A-8130-A6F2A6CFEE67}"/>
              </a:ext>
            </a:extLst>
          </p:cNvPr>
          <p:cNvSpPr txBox="1"/>
          <p:nvPr/>
        </p:nvSpPr>
        <p:spPr>
          <a:xfrm>
            <a:off x="6362975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Bomctl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002D96-A241-9C6F-B0E7-823DF29B3016}"/>
              </a:ext>
            </a:extLst>
          </p:cNvPr>
          <p:cNvSpPr txBox="1"/>
          <p:nvPr/>
        </p:nvSpPr>
        <p:spPr>
          <a:xfrm>
            <a:off x="4925388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Protobom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200A95-305F-2754-4A27-40D61A078789}"/>
              </a:ext>
            </a:extLst>
          </p:cNvPr>
          <p:cNvSpPr txBox="1"/>
          <p:nvPr/>
        </p:nvSpPr>
        <p:spPr>
          <a:xfrm>
            <a:off x="3487800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SLSA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B62AEA-007A-A4E2-2DA3-73D21CFA0105}"/>
              </a:ext>
            </a:extLst>
          </p:cNvPr>
          <p:cNvSpPr txBox="1"/>
          <p:nvPr/>
        </p:nvSpPr>
        <p:spPr>
          <a:xfrm>
            <a:off x="612624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OpenSSF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215B801-3749-570C-4D4E-277D9D0D6A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5483" y="4510638"/>
            <a:ext cx="838540" cy="130169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C09C6D3-534B-06BF-60A7-D30B817D5663}"/>
              </a:ext>
            </a:extLst>
          </p:cNvPr>
          <p:cNvGrpSpPr/>
          <p:nvPr/>
        </p:nvGrpSpPr>
        <p:grpSpPr>
          <a:xfrm>
            <a:off x="4431328" y="4731202"/>
            <a:ext cx="1274625" cy="1248711"/>
            <a:chOff x="4781894" y="4599224"/>
            <a:chExt cx="1274625" cy="1248711"/>
          </a:xfrm>
        </p:grpSpPr>
        <p:pic>
          <p:nvPicPr>
            <p:cNvPr id="23" name="Picture 10" descr="sigstore logo">
              <a:extLst>
                <a:ext uri="{FF2B5EF4-FFF2-40B4-BE49-F238E27FC236}">
                  <a16:creationId xmlns:a16="http://schemas.microsoft.com/office/drawing/2014/main" id="{4408A864-004C-B3AA-8BD2-01E2E73338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84" t="20444"/>
            <a:stretch/>
          </p:blipFill>
          <p:spPr bwMode="auto">
            <a:xfrm>
              <a:off x="4781894" y="5418070"/>
              <a:ext cx="1274625" cy="429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0" descr="sigstore logo">
              <a:extLst>
                <a:ext uri="{FF2B5EF4-FFF2-40B4-BE49-F238E27FC236}">
                  <a16:creationId xmlns:a16="http://schemas.microsoft.com/office/drawing/2014/main" id="{92075E0D-DF0E-BA5C-455B-35A095F670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7" r="69594"/>
            <a:stretch/>
          </p:blipFill>
          <p:spPr bwMode="auto">
            <a:xfrm>
              <a:off x="5160532" y="4599224"/>
              <a:ext cx="649325" cy="62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79C6BD0-7A8C-2ED3-C949-6C4FEEF14CB7}"/>
              </a:ext>
            </a:extLst>
          </p:cNvPr>
          <p:cNvGrpSpPr/>
          <p:nvPr/>
        </p:nvGrpSpPr>
        <p:grpSpPr>
          <a:xfrm>
            <a:off x="2847494" y="4396440"/>
            <a:ext cx="1280612" cy="1605416"/>
            <a:chOff x="3109759" y="4264462"/>
            <a:chExt cx="1280612" cy="1605416"/>
          </a:xfrm>
        </p:grpSpPr>
        <p:pic>
          <p:nvPicPr>
            <p:cNvPr id="22" name="Picture 6" descr="zarf logo">
              <a:extLst>
                <a:ext uri="{FF2B5EF4-FFF2-40B4-BE49-F238E27FC236}">
                  <a16:creationId xmlns:a16="http://schemas.microsoft.com/office/drawing/2014/main" id="{2D647FC2-786F-34E1-F1B8-ED648AB3C6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402"/>
            <a:stretch/>
          </p:blipFill>
          <p:spPr bwMode="auto">
            <a:xfrm>
              <a:off x="3109759" y="5418070"/>
              <a:ext cx="1280612" cy="45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zarf logo">
              <a:extLst>
                <a:ext uri="{FF2B5EF4-FFF2-40B4-BE49-F238E27FC236}">
                  <a16:creationId xmlns:a16="http://schemas.microsoft.com/office/drawing/2014/main" id="{956E5F5F-92D0-F65C-7212-93FB3D625E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65"/>
            <a:stretch/>
          </p:blipFill>
          <p:spPr bwMode="auto">
            <a:xfrm>
              <a:off x="3274881" y="4264462"/>
              <a:ext cx="1100098" cy="1087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BF3CFE0-630B-D0CB-2471-50F591ED2AAF}"/>
              </a:ext>
            </a:extLst>
          </p:cNvPr>
          <p:cNvGrpSpPr/>
          <p:nvPr/>
        </p:nvGrpSpPr>
        <p:grpSpPr>
          <a:xfrm>
            <a:off x="1468607" y="4486365"/>
            <a:ext cx="901146" cy="1552415"/>
            <a:chOff x="1468607" y="4354387"/>
            <a:chExt cx="901146" cy="1552415"/>
          </a:xfrm>
        </p:grpSpPr>
        <p:pic>
          <p:nvPicPr>
            <p:cNvPr id="21" name="Picture 4" descr="gittuf logo">
              <a:extLst>
                <a:ext uri="{FF2B5EF4-FFF2-40B4-BE49-F238E27FC236}">
                  <a16:creationId xmlns:a16="http://schemas.microsoft.com/office/drawing/2014/main" id="{560A395E-9B73-379B-A168-8BE99BEE13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19"/>
            <a:stretch/>
          </p:blipFill>
          <p:spPr bwMode="auto">
            <a:xfrm>
              <a:off x="1468607" y="5122666"/>
              <a:ext cx="901146" cy="784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gittuf logo">
              <a:extLst>
                <a:ext uri="{FF2B5EF4-FFF2-40B4-BE49-F238E27FC236}">
                  <a16:creationId xmlns:a16="http://schemas.microsoft.com/office/drawing/2014/main" id="{26549A1A-5FA0-D2F6-516E-22CEF2AFC1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59"/>
            <a:stretch/>
          </p:blipFill>
          <p:spPr bwMode="auto">
            <a:xfrm>
              <a:off x="1733281" y="4354387"/>
              <a:ext cx="523472" cy="871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DF51D0-ABD2-A99A-B279-7868E84FFAC8}"/>
              </a:ext>
            </a:extLst>
          </p:cNvPr>
          <p:cNvSpPr txBox="1"/>
          <p:nvPr/>
        </p:nvSpPr>
        <p:spPr>
          <a:xfrm>
            <a:off x="12293600" y="0"/>
            <a:ext cx="1604544" cy="188410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Option 1</a:t>
            </a:r>
          </a:p>
          <a:p>
            <a:r>
              <a:rPr lang="en-US" sz="1800" dirty="0"/>
              <a:t>Top of logo type aligned with top stroke on text boxes</a:t>
            </a:r>
          </a:p>
        </p:txBody>
      </p:sp>
    </p:spTree>
    <p:extLst>
      <p:ext uri="{BB962C8B-B14F-4D97-AF65-F5344CB8AC3E}">
        <p14:creationId xmlns:p14="http://schemas.microsoft.com/office/powerpoint/2010/main" val="290243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07CF7-91C8-11C7-89E1-2B69107BD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8AFA22-BD44-C2C7-38EA-E667C5B6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us on these open source projects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A026574-D9A1-40E7-36C2-A573D38F6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54075" y="1834826"/>
            <a:ext cx="2581946" cy="258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4B7F31-4331-989C-43C9-C35150BB40E0}"/>
              </a:ext>
            </a:extLst>
          </p:cNvPr>
          <p:cNvCxnSpPr/>
          <p:nvPr/>
        </p:nvCxnSpPr>
        <p:spPr>
          <a:xfrm>
            <a:off x="7946796" y="1498862"/>
            <a:ext cx="0" cy="445887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9F69B737-9C11-2766-0C4E-B5665CC37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27" y="1404982"/>
            <a:ext cx="1300826" cy="220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oe">
            <a:extLst>
              <a:ext uri="{FF2B5EF4-FFF2-40B4-BE49-F238E27FC236}">
                <a16:creationId xmlns:a16="http://schemas.microsoft.com/office/drawing/2014/main" id="{1257BA18-9DC4-7E96-A595-583C6B251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36"/>
          <a:stretch/>
        </p:blipFill>
        <p:spPr bwMode="auto">
          <a:xfrm>
            <a:off x="6538098" y="2053186"/>
            <a:ext cx="772260" cy="128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Understanding the OpenSSF Score – TrustSource Knowledgebase">
            <a:extLst>
              <a:ext uri="{FF2B5EF4-FFF2-40B4-BE49-F238E27FC236}">
                <a16:creationId xmlns:a16="http://schemas.microsoft.com/office/drawing/2014/main" id="{59237254-2AC4-5AA6-4C59-C321FCACB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53" y="1840000"/>
            <a:ext cx="806939" cy="156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20EBDE-466E-C435-2EAB-A4BDB6A3B73E}"/>
              </a:ext>
            </a:extLst>
          </p:cNvPr>
          <p:cNvSpPr txBox="1"/>
          <p:nvPr/>
        </p:nvSpPr>
        <p:spPr>
          <a:xfrm>
            <a:off x="2050212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Scorecard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482F8B-C530-9A5A-7D5A-1BEBEF79A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666" y="2062544"/>
            <a:ext cx="806939" cy="1289752"/>
          </a:xfrm>
          <a:prstGeom prst="rect">
            <a:avLst/>
          </a:prstGeom>
        </p:spPr>
      </p:pic>
      <p:pic>
        <p:nvPicPr>
          <p:cNvPr id="15" name="Picture 14" descr="Cartoon duck with a peace sign and a shield&#10;&#10;Description automatically generated">
            <a:extLst>
              <a:ext uri="{FF2B5EF4-FFF2-40B4-BE49-F238E27FC236}">
                <a16:creationId xmlns:a16="http://schemas.microsoft.com/office/drawing/2014/main" id="{41BA3FDD-5382-FD06-B0F0-1E9145010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94" y="1969006"/>
            <a:ext cx="1192299" cy="15282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05EBC2-9F6F-BE5D-B134-87F408434AD7}"/>
              </a:ext>
            </a:extLst>
          </p:cNvPr>
          <p:cNvSpPr txBox="1"/>
          <p:nvPr/>
        </p:nvSpPr>
        <p:spPr>
          <a:xfrm>
            <a:off x="6362975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Bomctl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FD29EC-E8B0-E1AB-5482-A54EFF18E42C}"/>
              </a:ext>
            </a:extLst>
          </p:cNvPr>
          <p:cNvSpPr txBox="1"/>
          <p:nvPr/>
        </p:nvSpPr>
        <p:spPr>
          <a:xfrm>
            <a:off x="4925388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Protobom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5E7238-1FF9-CDD5-00E8-CD8F07E04D29}"/>
              </a:ext>
            </a:extLst>
          </p:cNvPr>
          <p:cNvSpPr txBox="1"/>
          <p:nvPr/>
        </p:nvSpPr>
        <p:spPr>
          <a:xfrm>
            <a:off x="3487800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SLSA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8A0EA2-EA1C-3D5A-550D-ECB7979654FE}"/>
              </a:ext>
            </a:extLst>
          </p:cNvPr>
          <p:cNvSpPr txBox="1"/>
          <p:nvPr/>
        </p:nvSpPr>
        <p:spPr>
          <a:xfrm>
            <a:off x="612624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OpenSSF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95494C-0649-398B-9442-89BDEAE5FB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5483" y="4510638"/>
            <a:ext cx="838540" cy="130169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05F5683-0B52-D3B5-B92C-F2A3C0AB56B0}"/>
              </a:ext>
            </a:extLst>
          </p:cNvPr>
          <p:cNvGrpSpPr/>
          <p:nvPr/>
        </p:nvGrpSpPr>
        <p:grpSpPr>
          <a:xfrm>
            <a:off x="4431328" y="4731202"/>
            <a:ext cx="1274625" cy="1248711"/>
            <a:chOff x="4781894" y="4599224"/>
            <a:chExt cx="1274625" cy="1248711"/>
          </a:xfrm>
        </p:grpSpPr>
        <p:pic>
          <p:nvPicPr>
            <p:cNvPr id="23" name="Picture 10" descr="sigstore logo">
              <a:extLst>
                <a:ext uri="{FF2B5EF4-FFF2-40B4-BE49-F238E27FC236}">
                  <a16:creationId xmlns:a16="http://schemas.microsoft.com/office/drawing/2014/main" id="{6A3D53EE-9C6F-EE14-D553-569220757A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84" t="20444"/>
            <a:stretch/>
          </p:blipFill>
          <p:spPr bwMode="auto">
            <a:xfrm>
              <a:off x="4781894" y="5418070"/>
              <a:ext cx="1274625" cy="429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0" descr="sigstore logo">
              <a:extLst>
                <a:ext uri="{FF2B5EF4-FFF2-40B4-BE49-F238E27FC236}">
                  <a16:creationId xmlns:a16="http://schemas.microsoft.com/office/drawing/2014/main" id="{9E43830D-E22B-AE20-B5FE-162083806E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7" r="69594"/>
            <a:stretch/>
          </p:blipFill>
          <p:spPr bwMode="auto">
            <a:xfrm>
              <a:off x="5160532" y="4599224"/>
              <a:ext cx="649325" cy="62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8F3E32-87C0-0B42-CB50-FD59F38FFF65}"/>
              </a:ext>
            </a:extLst>
          </p:cNvPr>
          <p:cNvGrpSpPr/>
          <p:nvPr/>
        </p:nvGrpSpPr>
        <p:grpSpPr>
          <a:xfrm>
            <a:off x="2847494" y="4396440"/>
            <a:ext cx="1280612" cy="1605416"/>
            <a:chOff x="3109759" y="4264462"/>
            <a:chExt cx="1280612" cy="1605416"/>
          </a:xfrm>
        </p:grpSpPr>
        <p:pic>
          <p:nvPicPr>
            <p:cNvPr id="22" name="Picture 6" descr="zarf logo">
              <a:extLst>
                <a:ext uri="{FF2B5EF4-FFF2-40B4-BE49-F238E27FC236}">
                  <a16:creationId xmlns:a16="http://schemas.microsoft.com/office/drawing/2014/main" id="{4D753A8F-4C8D-5F4A-DB1E-CA84B59054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402"/>
            <a:stretch/>
          </p:blipFill>
          <p:spPr bwMode="auto">
            <a:xfrm>
              <a:off x="3109759" y="5418070"/>
              <a:ext cx="1280612" cy="45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zarf logo">
              <a:extLst>
                <a:ext uri="{FF2B5EF4-FFF2-40B4-BE49-F238E27FC236}">
                  <a16:creationId xmlns:a16="http://schemas.microsoft.com/office/drawing/2014/main" id="{81C428C6-C627-0C23-3FC4-5C9146AE49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65"/>
            <a:stretch/>
          </p:blipFill>
          <p:spPr bwMode="auto">
            <a:xfrm>
              <a:off x="3274881" y="4264462"/>
              <a:ext cx="1100098" cy="1087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0BCF10-866B-CBE7-A67D-B91F2D1FA5CD}"/>
              </a:ext>
            </a:extLst>
          </p:cNvPr>
          <p:cNvGrpSpPr/>
          <p:nvPr/>
        </p:nvGrpSpPr>
        <p:grpSpPr>
          <a:xfrm>
            <a:off x="1468607" y="4486365"/>
            <a:ext cx="901146" cy="1552415"/>
            <a:chOff x="1468607" y="4354387"/>
            <a:chExt cx="901146" cy="1552415"/>
          </a:xfrm>
        </p:grpSpPr>
        <p:pic>
          <p:nvPicPr>
            <p:cNvPr id="21" name="Picture 4" descr="gittuf logo">
              <a:extLst>
                <a:ext uri="{FF2B5EF4-FFF2-40B4-BE49-F238E27FC236}">
                  <a16:creationId xmlns:a16="http://schemas.microsoft.com/office/drawing/2014/main" id="{624CD9C4-FA28-5BE8-6626-712119911D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19"/>
            <a:stretch/>
          </p:blipFill>
          <p:spPr bwMode="auto">
            <a:xfrm>
              <a:off x="1468607" y="5122666"/>
              <a:ext cx="901146" cy="784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gittuf logo">
              <a:extLst>
                <a:ext uri="{FF2B5EF4-FFF2-40B4-BE49-F238E27FC236}">
                  <a16:creationId xmlns:a16="http://schemas.microsoft.com/office/drawing/2014/main" id="{B3CBEED2-7424-46E5-CD1F-435A689587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59"/>
            <a:stretch/>
          </p:blipFill>
          <p:spPr bwMode="auto">
            <a:xfrm>
              <a:off x="1733281" y="4354387"/>
              <a:ext cx="523472" cy="871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94C848-2C9C-AF79-B6B2-0EAF3BD2CC18}"/>
              </a:ext>
            </a:extLst>
          </p:cNvPr>
          <p:cNvSpPr txBox="1"/>
          <p:nvPr/>
        </p:nvSpPr>
        <p:spPr>
          <a:xfrm>
            <a:off x="12293600" y="0"/>
            <a:ext cx="1604544" cy="21334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Option 2</a:t>
            </a:r>
          </a:p>
          <a:p>
            <a:r>
              <a:rPr lang="en-US" sz="1800" dirty="0"/>
              <a:t>Top of logo type centered with type inside text boxes.</a:t>
            </a:r>
          </a:p>
        </p:txBody>
      </p:sp>
    </p:spTree>
    <p:extLst>
      <p:ext uri="{BB962C8B-B14F-4D97-AF65-F5344CB8AC3E}">
        <p14:creationId xmlns:p14="http://schemas.microsoft.com/office/powerpoint/2010/main" val="460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5EFEC-26D1-8D58-15FB-5BD2378A4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43DF5B-4CA3-9B36-C58F-B6F214CF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us on these open source projects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C15E26D-F034-2F0B-7B9C-F7F8A2F4E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54075" y="1643338"/>
            <a:ext cx="2581946" cy="258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F0200B-EC02-64E1-DB68-885DED03AFA6}"/>
              </a:ext>
            </a:extLst>
          </p:cNvPr>
          <p:cNvCxnSpPr/>
          <p:nvPr/>
        </p:nvCxnSpPr>
        <p:spPr>
          <a:xfrm>
            <a:off x="7946796" y="1498862"/>
            <a:ext cx="0" cy="445887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6B1D4581-1BF1-9AEF-2597-E9E293128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27" y="1404982"/>
            <a:ext cx="1300826" cy="220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oe">
            <a:extLst>
              <a:ext uri="{FF2B5EF4-FFF2-40B4-BE49-F238E27FC236}">
                <a16:creationId xmlns:a16="http://schemas.microsoft.com/office/drawing/2014/main" id="{C9A85C6A-273C-74F1-A78A-925FEDE38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36"/>
          <a:stretch/>
        </p:blipFill>
        <p:spPr bwMode="auto">
          <a:xfrm>
            <a:off x="6538098" y="2053186"/>
            <a:ext cx="772260" cy="128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Understanding the OpenSSF Score – TrustSource Knowledgebase">
            <a:extLst>
              <a:ext uri="{FF2B5EF4-FFF2-40B4-BE49-F238E27FC236}">
                <a16:creationId xmlns:a16="http://schemas.microsoft.com/office/drawing/2014/main" id="{DD14E37A-8987-4591-D87B-E80F8F693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53" y="1840000"/>
            <a:ext cx="806939" cy="156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BE3DA9-7DA1-B070-83C0-165A9B1E2526}"/>
              </a:ext>
            </a:extLst>
          </p:cNvPr>
          <p:cNvSpPr txBox="1"/>
          <p:nvPr/>
        </p:nvSpPr>
        <p:spPr>
          <a:xfrm>
            <a:off x="2050212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Scorecard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0C91EC-9319-E8C0-33F9-A9CD385E0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666" y="2062544"/>
            <a:ext cx="806939" cy="1289752"/>
          </a:xfrm>
          <a:prstGeom prst="rect">
            <a:avLst/>
          </a:prstGeom>
        </p:spPr>
      </p:pic>
      <p:pic>
        <p:nvPicPr>
          <p:cNvPr id="15" name="Picture 14" descr="Cartoon duck with a peace sign and a shield&#10;&#10;Description automatically generated">
            <a:extLst>
              <a:ext uri="{FF2B5EF4-FFF2-40B4-BE49-F238E27FC236}">
                <a16:creationId xmlns:a16="http://schemas.microsoft.com/office/drawing/2014/main" id="{1ACB4F29-74A5-C568-C366-D750233574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94" y="1969006"/>
            <a:ext cx="1192299" cy="15282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0F6872-E509-C30D-61FD-1ABCB4F70BBC}"/>
              </a:ext>
            </a:extLst>
          </p:cNvPr>
          <p:cNvSpPr txBox="1"/>
          <p:nvPr/>
        </p:nvSpPr>
        <p:spPr>
          <a:xfrm>
            <a:off x="6362975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Bomctl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DD87F1-1227-1BCE-B0A8-267DDF6233FE}"/>
              </a:ext>
            </a:extLst>
          </p:cNvPr>
          <p:cNvSpPr txBox="1"/>
          <p:nvPr/>
        </p:nvSpPr>
        <p:spPr>
          <a:xfrm>
            <a:off x="4925388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Protobom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D40288-D2E2-EDEB-699A-371E782EAAA3}"/>
              </a:ext>
            </a:extLst>
          </p:cNvPr>
          <p:cNvSpPr txBox="1"/>
          <p:nvPr/>
        </p:nvSpPr>
        <p:spPr>
          <a:xfrm>
            <a:off x="3487800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SLSA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6A3B02-B0A3-6723-CBBF-D1861B47B57C}"/>
              </a:ext>
            </a:extLst>
          </p:cNvPr>
          <p:cNvSpPr txBox="1"/>
          <p:nvPr/>
        </p:nvSpPr>
        <p:spPr>
          <a:xfrm>
            <a:off x="612624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OpenSSF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58D5423-F53A-146D-96A7-8C15C1C474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5483" y="4510638"/>
            <a:ext cx="838540" cy="130169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0D05335-51D1-C33E-25D5-CF64C1BE890C}"/>
              </a:ext>
            </a:extLst>
          </p:cNvPr>
          <p:cNvGrpSpPr/>
          <p:nvPr/>
        </p:nvGrpSpPr>
        <p:grpSpPr>
          <a:xfrm>
            <a:off x="4431328" y="4731202"/>
            <a:ext cx="1274625" cy="1248711"/>
            <a:chOff x="4781894" y="4599224"/>
            <a:chExt cx="1274625" cy="1248711"/>
          </a:xfrm>
        </p:grpSpPr>
        <p:pic>
          <p:nvPicPr>
            <p:cNvPr id="23" name="Picture 10" descr="sigstore logo">
              <a:extLst>
                <a:ext uri="{FF2B5EF4-FFF2-40B4-BE49-F238E27FC236}">
                  <a16:creationId xmlns:a16="http://schemas.microsoft.com/office/drawing/2014/main" id="{9684CF08-F2CA-BE5D-347C-33E9E63E7D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84" t="20444"/>
            <a:stretch/>
          </p:blipFill>
          <p:spPr bwMode="auto">
            <a:xfrm>
              <a:off x="4781894" y="5418070"/>
              <a:ext cx="1274625" cy="429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0" descr="sigstore logo">
              <a:extLst>
                <a:ext uri="{FF2B5EF4-FFF2-40B4-BE49-F238E27FC236}">
                  <a16:creationId xmlns:a16="http://schemas.microsoft.com/office/drawing/2014/main" id="{F9DA4217-D66B-1B6E-E95B-708BD96446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7" r="69594"/>
            <a:stretch/>
          </p:blipFill>
          <p:spPr bwMode="auto">
            <a:xfrm>
              <a:off x="5160532" y="4599224"/>
              <a:ext cx="649325" cy="62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A70543-B0D4-A678-AD5E-ECC60638DC1C}"/>
              </a:ext>
            </a:extLst>
          </p:cNvPr>
          <p:cNvGrpSpPr/>
          <p:nvPr/>
        </p:nvGrpSpPr>
        <p:grpSpPr>
          <a:xfrm>
            <a:off x="2847494" y="4396440"/>
            <a:ext cx="1280612" cy="1605416"/>
            <a:chOff x="3109759" y="4264462"/>
            <a:chExt cx="1280612" cy="1605416"/>
          </a:xfrm>
        </p:grpSpPr>
        <p:pic>
          <p:nvPicPr>
            <p:cNvPr id="22" name="Picture 6" descr="zarf logo">
              <a:extLst>
                <a:ext uri="{FF2B5EF4-FFF2-40B4-BE49-F238E27FC236}">
                  <a16:creationId xmlns:a16="http://schemas.microsoft.com/office/drawing/2014/main" id="{D834759E-B2D4-4E70-4AAB-B90C94F93A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402"/>
            <a:stretch/>
          </p:blipFill>
          <p:spPr bwMode="auto">
            <a:xfrm>
              <a:off x="3109759" y="5418070"/>
              <a:ext cx="1280612" cy="45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zarf logo">
              <a:extLst>
                <a:ext uri="{FF2B5EF4-FFF2-40B4-BE49-F238E27FC236}">
                  <a16:creationId xmlns:a16="http://schemas.microsoft.com/office/drawing/2014/main" id="{E9047FC2-D2C3-3306-F6B8-380E312FB2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65"/>
            <a:stretch/>
          </p:blipFill>
          <p:spPr bwMode="auto">
            <a:xfrm>
              <a:off x="3274881" y="4264462"/>
              <a:ext cx="1100098" cy="1087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DC5CE57-DB00-B2C8-2F74-40DFB0443F8E}"/>
              </a:ext>
            </a:extLst>
          </p:cNvPr>
          <p:cNvGrpSpPr/>
          <p:nvPr/>
        </p:nvGrpSpPr>
        <p:grpSpPr>
          <a:xfrm>
            <a:off x="1468607" y="4486365"/>
            <a:ext cx="901146" cy="1552415"/>
            <a:chOff x="1468607" y="4354387"/>
            <a:chExt cx="901146" cy="1552415"/>
          </a:xfrm>
        </p:grpSpPr>
        <p:pic>
          <p:nvPicPr>
            <p:cNvPr id="21" name="Picture 4" descr="gittuf logo">
              <a:extLst>
                <a:ext uri="{FF2B5EF4-FFF2-40B4-BE49-F238E27FC236}">
                  <a16:creationId xmlns:a16="http://schemas.microsoft.com/office/drawing/2014/main" id="{3061A4E4-C948-8E73-7E0B-8F724ACC97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19"/>
            <a:stretch/>
          </p:blipFill>
          <p:spPr bwMode="auto">
            <a:xfrm>
              <a:off x="1468607" y="5122666"/>
              <a:ext cx="901146" cy="784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gittuf logo">
              <a:extLst>
                <a:ext uri="{FF2B5EF4-FFF2-40B4-BE49-F238E27FC236}">
                  <a16:creationId xmlns:a16="http://schemas.microsoft.com/office/drawing/2014/main" id="{7C2C80E4-DD1E-2734-4C8E-EDAD62DF27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59"/>
            <a:stretch/>
          </p:blipFill>
          <p:spPr bwMode="auto">
            <a:xfrm>
              <a:off x="1733281" y="4354387"/>
              <a:ext cx="523472" cy="871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5A14779-827C-27B2-FA23-7F9D051AD9B5}"/>
              </a:ext>
            </a:extLst>
          </p:cNvPr>
          <p:cNvSpPr txBox="1"/>
          <p:nvPr/>
        </p:nvSpPr>
        <p:spPr>
          <a:xfrm>
            <a:off x="12293600" y="0"/>
            <a:ext cx="1604544" cy="21334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Option 3</a:t>
            </a:r>
          </a:p>
          <a:p>
            <a:r>
              <a:rPr lang="en-US" sz="1800" dirty="0"/>
              <a:t>Baseline of logo type aligned with baseline of type inside text boxes.</a:t>
            </a:r>
          </a:p>
        </p:txBody>
      </p:sp>
    </p:spTree>
    <p:extLst>
      <p:ext uri="{BB962C8B-B14F-4D97-AF65-F5344CB8AC3E}">
        <p14:creationId xmlns:p14="http://schemas.microsoft.com/office/powerpoint/2010/main" val="340700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0F165-7857-03EB-9E30-71C733CB7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81E538-B271-3861-3011-3A47D344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us on these open source projects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531D15-121A-F7A3-866E-E194604E3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54075" y="1413544"/>
            <a:ext cx="2581946" cy="258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B21AB2-7698-7D9B-CD0C-4B47F9EBCE7E}"/>
              </a:ext>
            </a:extLst>
          </p:cNvPr>
          <p:cNvCxnSpPr/>
          <p:nvPr/>
        </p:nvCxnSpPr>
        <p:spPr>
          <a:xfrm>
            <a:off x="7946796" y="1498862"/>
            <a:ext cx="0" cy="445887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C2F20F4B-0E62-A194-89D8-82BCA35A7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27" y="1404982"/>
            <a:ext cx="1300826" cy="220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oe">
            <a:extLst>
              <a:ext uri="{FF2B5EF4-FFF2-40B4-BE49-F238E27FC236}">
                <a16:creationId xmlns:a16="http://schemas.microsoft.com/office/drawing/2014/main" id="{5B8DBF69-03EC-DE48-0B2B-B5770CF5B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36"/>
          <a:stretch/>
        </p:blipFill>
        <p:spPr bwMode="auto">
          <a:xfrm>
            <a:off x="6538098" y="2053186"/>
            <a:ext cx="772260" cy="128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Understanding the OpenSSF Score – TrustSource Knowledgebase">
            <a:extLst>
              <a:ext uri="{FF2B5EF4-FFF2-40B4-BE49-F238E27FC236}">
                <a16:creationId xmlns:a16="http://schemas.microsoft.com/office/drawing/2014/main" id="{AF315C36-F308-BF9A-055D-F2E24DEC9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53" y="1840000"/>
            <a:ext cx="806939" cy="156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0C6D12-F1AE-04C5-EB30-7874C4C7D7A4}"/>
              </a:ext>
            </a:extLst>
          </p:cNvPr>
          <p:cNvSpPr txBox="1"/>
          <p:nvPr/>
        </p:nvSpPr>
        <p:spPr>
          <a:xfrm>
            <a:off x="2050212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Scorecard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E5D008-4EFD-DE78-845A-3E9B555156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666" y="2062544"/>
            <a:ext cx="806939" cy="1289752"/>
          </a:xfrm>
          <a:prstGeom prst="rect">
            <a:avLst/>
          </a:prstGeom>
        </p:spPr>
      </p:pic>
      <p:pic>
        <p:nvPicPr>
          <p:cNvPr id="15" name="Picture 14" descr="Cartoon duck with a peace sign and a shield&#10;&#10;Description automatically generated">
            <a:extLst>
              <a:ext uri="{FF2B5EF4-FFF2-40B4-BE49-F238E27FC236}">
                <a16:creationId xmlns:a16="http://schemas.microsoft.com/office/drawing/2014/main" id="{E34D17A8-2FFA-E8B1-CF45-F89A480A80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94" y="1969006"/>
            <a:ext cx="1192299" cy="15282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D9EC0D-B6FC-DF40-3BFF-2EA3C1A9D848}"/>
              </a:ext>
            </a:extLst>
          </p:cNvPr>
          <p:cNvSpPr txBox="1"/>
          <p:nvPr/>
        </p:nvSpPr>
        <p:spPr>
          <a:xfrm>
            <a:off x="6362975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Bomctl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1A374D-2E31-DC7D-8882-084B58C6FED2}"/>
              </a:ext>
            </a:extLst>
          </p:cNvPr>
          <p:cNvSpPr txBox="1"/>
          <p:nvPr/>
        </p:nvSpPr>
        <p:spPr>
          <a:xfrm>
            <a:off x="4925388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Protobom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0FCEFB-4235-967F-F412-F17D015A86C1}"/>
              </a:ext>
            </a:extLst>
          </p:cNvPr>
          <p:cNvSpPr txBox="1"/>
          <p:nvPr/>
        </p:nvSpPr>
        <p:spPr>
          <a:xfrm>
            <a:off x="3487800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SLSA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59E25-ADF6-2D09-08F3-8843D1E2F5D6}"/>
              </a:ext>
            </a:extLst>
          </p:cNvPr>
          <p:cNvSpPr txBox="1"/>
          <p:nvPr/>
        </p:nvSpPr>
        <p:spPr>
          <a:xfrm>
            <a:off x="612624" y="3648169"/>
            <a:ext cx="1192298" cy="3139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OpenSSF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9C76BF-3F93-3D41-2691-5CC73A597F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5483" y="4510638"/>
            <a:ext cx="838540" cy="130169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AB7B4B2-2528-7821-AC77-5ED6CAC60A4D}"/>
              </a:ext>
            </a:extLst>
          </p:cNvPr>
          <p:cNvGrpSpPr/>
          <p:nvPr/>
        </p:nvGrpSpPr>
        <p:grpSpPr>
          <a:xfrm>
            <a:off x="4431328" y="4731202"/>
            <a:ext cx="1274625" cy="1248711"/>
            <a:chOff x="4781894" y="4599224"/>
            <a:chExt cx="1274625" cy="1248711"/>
          </a:xfrm>
        </p:grpSpPr>
        <p:pic>
          <p:nvPicPr>
            <p:cNvPr id="23" name="Picture 10" descr="sigstore logo">
              <a:extLst>
                <a:ext uri="{FF2B5EF4-FFF2-40B4-BE49-F238E27FC236}">
                  <a16:creationId xmlns:a16="http://schemas.microsoft.com/office/drawing/2014/main" id="{E56A7647-02C0-DA9A-9E69-7F725E9543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84" t="20444"/>
            <a:stretch/>
          </p:blipFill>
          <p:spPr bwMode="auto">
            <a:xfrm>
              <a:off x="4781894" y="5418070"/>
              <a:ext cx="1274625" cy="429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0" descr="sigstore logo">
              <a:extLst>
                <a:ext uri="{FF2B5EF4-FFF2-40B4-BE49-F238E27FC236}">
                  <a16:creationId xmlns:a16="http://schemas.microsoft.com/office/drawing/2014/main" id="{37BD841F-322D-E093-35A4-8FC979C460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7" r="69594"/>
            <a:stretch/>
          </p:blipFill>
          <p:spPr bwMode="auto">
            <a:xfrm>
              <a:off x="5160532" y="4599224"/>
              <a:ext cx="649325" cy="62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F6D5AE-84D2-302E-9593-2F8852E785BC}"/>
              </a:ext>
            </a:extLst>
          </p:cNvPr>
          <p:cNvGrpSpPr/>
          <p:nvPr/>
        </p:nvGrpSpPr>
        <p:grpSpPr>
          <a:xfrm>
            <a:off x="2847494" y="4396440"/>
            <a:ext cx="1280612" cy="1605416"/>
            <a:chOff x="3109759" y="4264462"/>
            <a:chExt cx="1280612" cy="1605416"/>
          </a:xfrm>
        </p:grpSpPr>
        <p:pic>
          <p:nvPicPr>
            <p:cNvPr id="22" name="Picture 6" descr="zarf logo">
              <a:extLst>
                <a:ext uri="{FF2B5EF4-FFF2-40B4-BE49-F238E27FC236}">
                  <a16:creationId xmlns:a16="http://schemas.microsoft.com/office/drawing/2014/main" id="{AA9B80ED-112A-1951-985C-4F4B232A9D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402"/>
            <a:stretch/>
          </p:blipFill>
          <p:spPr bwMode="auto">
            <a:xfrm>
              <a:off x="3109759" y="5418070"/>
              <a:ext cx="1280612" cy="45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zarf logo">
              <a:extLst>
                <a:ext uri="{FF2B5EF4-FFF2-40B4-BE49-F238E27FC236}">
                  <a16:creationId xmlns:a16="http://schemas.microsoft.com/office/drawing/2014/main" id="{CAFA02BA-EBF3-893C-4E41-4C8C870E94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65"/>
            <a:stretch/>
          </p:blipFill>
          <p:spPr bwMode="auto">
            <a:xfrm>
              <a:off x="3274881" y="4264462"/>
              <a:ext cx="1100098" cy="1087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B440DD9-BADA-25DB-3368-4AB85E951BBF}"/>
              </a:ext>
            </a:extLst>
          </p:cNvPr>
          <p:cNvGrpSpPr/>
          <p:nvPr/>
        </p:nvGrpSpPr>
        <p:grpSpPr>
          <a:xfrm>
            <a:off x="1468607" y="4486365"/>
            <a:ext cx="901146" cy="1552415"/>
            <a:chOff x="1468607" y="4354387"/>
            <a:chExt cx="901146" cy="1552415"/>
          </a:xfrm>
        </p:grpSpPr>
        <p:pic>
          <p:nvPicPr>
            <p:cNvPr id="21" name="Picture 4" descr="gittuf logo">
              <a:extLst>
                <a:ext uri="{FF2B5EF4-FFF2-40B4-BE49-F238E27FC236}">
                  <a16:creationId xmlns:a16="http://schemas.microsoft.com/office/drawing/2014/main" id="{D30C90CF-305A-22A7-AE46-D62D2B9BD4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19"/>
            <a:stretch/>
          </p:blipFill>
          <p:spPr bwMode="auto">
            <a:xfrm>
              <a:off x="1468607" y="5122666"/>
              <a:ext cx="901146" cy="784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gittuf logo">
              <a:extLst>
                <a:ext uri="{FF2B5EF4-FFF2-40B4-BE49-F238E27FC236}">
                  <a16:creationId xmlns:a16="http://schemas.microsoft.com/office/drawing/2014/main" id="{3F133460-BACB-3E0D-8113-DFE31F1E4E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59"/>
            <a:stretch/>
          </p:blipFill>
          <p:spPr bwMode="auto">
            <a:xfrm>
              <a:off x="1733281" y="4354387"/>
              <a:ext cx="523472" cy="871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89A070-82D5-0E6E-3F42-4DBAC2A6CC86}"/>
              </a:ext>
            </a:extLst>
          </p:cNvPr>
          <p:cNvSpPr txBox="1"/>
          <p:nvPr/>
        </p:nvSpPr>
        <p:spPr>
          <a:xfrm>
            <a:off x="12293600" y="0"/>
            <a:ext cx="1604544" cy="21334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Option 4</a:t>
            </a:r>
          </a:p>
          <a:p>
            <a:r>
              <a:rPr lang="en-US" sz="1800" dirty="0"/>
              <a:t>Baseline of logo type aligned with top </a:t>
            </a:r>
            <a:r>
              <a:rPr lang="en-US" sz="1800"/>
              <a:t>of strokes on </a:t>
            </a:r>
            <a:r>
              <a:rPr lang="en-US" sz="1800" dirty="0"/>
              <a:t>text boxes.</a:t>
            </a:r>
          </a:p>
        </p:txBody>
      </p:sp>
    </p:spTree>
    <p:extLst>
      <p:ext uri="{BB962C8B-B14F-4D97-AF65-F5344CB8AC3E}">
        <p14:creationId xmlns:p14="http://schemas.microsoft.com/office/powerpoint/2010/main" val="96834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08FC09-E9CA-F0AD-9E89-DE00882EFD05}"/>
              </a:ext>
            </a:extLst>
          </p:cNvPr>
          <p:cNvSpPr txBox="1"/>
          <p:nvPr/>
        </p:nvSpPr>
        <p:spPr>
          <a:xfrm>
            <a:off x="751022" y="5650933"/>
            <a:ext cx="10865144" cy="43345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100000"/>
              </a:lnSpc>
              <a:spcBef>
                <a:spcPts val="450"/>
              </a:spcBef>
            </a:pPr>
            <a:r>
              <a:rPr lang="en-US" sz="9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https://www.synopsys.com/software-integrity/resources/analyst-reports/open-source-security-risk-analysis.html</a:t>
            </a:r>
            <a:endParaRPr lang="en-US" sz="900" dirty="0">
              <a:solidFill>
                <a:schemeClr val="tx1"/>
              </a:solidFill>
            </a:endParaRPr>
          </a:p>
          <a:p>
            <a:pPr algn="r">
              <a:lnSpc>
                <a:spcPct val="100000"/>
              </a:lnSpc>
              <a:spcBef>
                <a:spcPts val="450"/>
              </a:spcBef>
            </a:pPr>
            <a:r>
              <a:rPr lang="en-US" sz="9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https://www.linuxfoundation.org/blog/blog/a-summary-of-census-ii-open-source-software-application-libraries-the-world-depends-on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066BF-30D1-236A-972F-03537B35FE46}"/>
              </a:ext>
            </a:extLst>
          </p:cNvPr>
          <p:cNvSpPr txBox="1"/>
          <p:nvPr/>
        </p:nvSpPr>
        <p:spPr>
          <a:xfrm>
            <a:off x="6586223" y="-1100359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7528998-636B-C3D6-0DF0-F13EB24A1DB0}"/>
              </a:ext>
            </a:extLst>
          </p:cNvPr>
          <p:cNvSpPr txBox="1">
            <a:spLocks/>
          </p:cNvSpPr>
          <p:nvPr/>
        </p:nvSpPr>
        <p:spPr>
          <a:xfrm>
            <a:off x="6891988" y="2860844"/>
            <a:ext cx="2592466" cy="99731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buNone/>
            </a:pPr>
            <a:r>
              <a:rPr lang="en-GB" sz="4800" spc="-150" dirty="0">
                <a:solidFill>
                  <a:srgbClr val="CC94DA"/>
                </a:solidFill>
              </a:rPr>
              <a:t>70–</a:t>
            </a:r>
            <a:r>
              <a:rPr lang="en-GB" sz="4800" spc="-150" dirty="0">
                <a:solidFill>
                  <a:srgbClr val="B4F0FF"/>
                </a:solidFill>
              </a:rPr>
              <a:t>90</a:t>
            </a:r>
            <a:r>
              <a:rPr lang="en-US" sz="4800" spc="-150" dirty="0">
                <a:solidFill>
                  <a:srgbClr val="B4F0FF"/>
                </a:solidFill>
              </a:rPr>
              <a:t>%</a:t>
            </a:r>
            <a:endParaRPr lang="en-GB" sz="4800" spc="-150" dirty="0">
              <a:solidFill>
                <a:srgbClr val="B4F0FF"/>
              </a:solidFill>
            </a:endParaRPr>
          </a:p>
          <a:p>
            <a:pPr marL="14288" lvl="1" indent="0">
              <a:buNone/>
            </a:pPr>
            <a:r>
              <a:rPr lang="en-GB" sz="1800" dirty="0">
                <a:solidFill>
                  <a:srgbClr val="B4F0FF"/>
                </a:solidFill>
                <a:latin typeface="IntelOne Text Medium" panose="020B0503020203020204" pitchFamily="34" charset="77"/>
              </a:rPr>
              <a:t>of all software</a:t>
            </a:r>
            <a:endParaRPr lang="en-US" sz="1800" dirty="0">
              <a:solidFill>
                <a:srgbClr val="B4F0FF"/>
              </a:solidFill>
              <a:latin typeface="IntelOne Text Medium" panose="020B0503020203020204" pitchFamily="34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749982-46C0-7262-474B-869B2BFC24FD}"/>
              </a:ext>
            </a:extLst>
          </p:cNvPr>
          <p:cNvSpPr txBox="1"/>
          <p:nvPr/>
        </p:nvSpPr>
        <p:spPr>
          <a:xfrm>
            <a:off x="6096000" y="4420130"/>
            <a:ext cx="2640608" cy="259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8" lvl="1"/>
            <a:r>
              <a:rPr lang="en-GB" sz="1200" dirty="0">
                <a:solidFill>
                  <a:schemeClr val="tx1"/>
                </a:solidFill>
              </a:rPr>
              <a:t>Source: Linux Foundation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A59435-531E-6734-6DA0-4553D4456545}"/>
              </a:ext>
            </a:extLst>
          </p:cNvPr>
          <p:cNvSpPr txBox="1"/>
          <p:nvPr/>
        </p:nvSpPr>
        <p:spPr>
          <a:xfrm>
            <a:off x="560094" y="4420130"/>
            <a:ext cx="1970236" cy="259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8" lvl="1"/>
            <a:r>
              <a:rPr lang="en-GB" sz="1200" dirty="0">
                <a:solidFill>
                  <a:schemeClr val="tx1"/>
                </a:solidFill>
              </a:rPr>
              <a:t>Source: Synopsis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99877C-6169-901D-1234-296A9C0D27A5}"/>
              </a:ext>
            </a:extLst>
          </p:cNvPr>
          <p:cNvSpPr/>
          <p:nvPr/>
        </p:nvSpPr>
        <p:spPr>
          <a:xfrm>
            <a:off x="2735827" y="2080591"/>
            <a:ext cx="1169387" cy="22131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666E7-916B-67E9-5235-9714EEBB0260}"/>
              </a:ext>
            </a:extLst>
          </p:cNvPr>
          <p:cNvSpPr/>
          <p:nvPr/>
        </p:nvSpPr>
        <p:spPr>
          <a:xfrm>
            <a:off x="2735827" y="2173357"/>
            <a:ext cx="1170432" cy="2120347"/>
          </a:xfrm>
          <a:prstGeom prst="rect">
            <a:avLst/>
          </a:prstGeom>
          <a:solidFill>
            <a:srgbClr val="76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8327A4-9DA2-BF74-0845-51F27EAA04B3}"/>
              </a:ext>
            </a:extLst>
          </p:cNvPr>
          <p:cNvSpPr/>
          <p:nvPr/>
        </p:nvSpPr>
        <p:spPr>
          <a:xfrm>
            <a:off x="2735827" y="2676939"/>
            <a:ext cx="1170432" cy="1616765"/>
          </a:xfrm>
          <a:prstGeom prst="rect">
            <a:avLst/>
          </a:prstGeom>
          <a:solidFill>
            <a:srgbClr val="CC94D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B49D15-8E93-2DA9-6584-B7B54D8E67FC}"/>
              </a:ext>
            </a:extLst>
          </p:cNvPr>
          <p:cNvSpPr/>
          <p:nvPr/>
        </p:nvSpPr>
        <p:spPr>
          <a:xfrm>
            <a:off x="9539706" y="2080591"/>
            <a:ext cx="1170432" cy="22131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B8CAC4-0182-7817-4193-33F9E213DC46}"/>
              </a:ext>
            </a:extLst>
          </p:cNvPr>
          <p:cNvSpPr/>
          <p:nvPr/>
        </p:nvSpPr>
        <p:spPr>
          <a:xfrm>
            <a:off x="9539706" y="2311400"/>
            <a:ext cx="1170432" cy="1982304"/>
          </a:xfrm>
          <a:prstGeom prst="rect">
            <a:avLst/>
          </a:prstGeom>
          <a:solidFill>
            <a:srgbClr val="76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8CBD70-6503-7C9B-D1A8-F461E42456BD}"/>
              </a:ext>
            </a:extLst>
          </p:cNvPr>
          <p:cNvSpPr/>
          <p:nvPr/>
        </p:nvSpPr>
        <p:spPr>
          <a:xfrm>
            <a:off x="9539706" y="2743200"/>
            <a:ext cx="1170432" cy="1550504"/>
          </a:xfrm>
          <a:prstGeom prst="rect">
            <a:avLst/>
          </a:prstGeom>
          <a:solidFill>
            <a:srgbClr val="CC94D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04CCCB-9C8B-E7F4-F113-D5D23C0EA67F}"/>
              </a:ext>
            </a:extLst>
          </p:cNvPr>
          <p:cNvCxnSpPr>
            <a:cxnSpLocks/>
          </p:cNvCxnSpPr>
          <p:nvPr/>
        </p:nvCxnSpPr>
        <p:spPr>
          <a:xfrm>
            <a:off x="636197" y="4293895"/>
            <a:ext cx="528404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85A02C-5F0D-DAA4-A693-540E11907916}"/>
              </a:ext>
            </a:extLst>
          </p:cNvPr>
          <p:cNvCxnSpPr>
            <a:cxnSpLocks/>
          </p:cNvCxnSpPr>
          <p:nvPr/>
        </p:nvCxnSpPr>
        <p:spPr>
          <a:xfrm>
            <a:off x="6183594" y="4293895"/>
            <a:ext cx="539252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5139720-64A0-12A1-91EE-7A17C651EA07}"/>
              </a:ext>
            </a:extLst>
          </p:cNvPr>
          <p:cNvSpPr txBox="1">
            <a:spLocks/>
          </p:cNvSpPr>
          <p:nvPr/>
        </p:nvSpPr>
        <p:spPr>
          <a:xfrm>
            <a:off x="4084400" y="2882743"/>
            <a:ext cx="2592466" cy="99731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buNone/>
            </a:pPr>
            <a:r>
              <a:rPr lang="en-GB" sz="4800" spc="-150" dirty="0">
                <a:solidFill>
                  <a:srgbClr val="CC94DA"/>
                </a:solidFill>
              </a:rPr>
              <a:t>77%</a:t>
            </a:r>
          </a:p>
          <a:p>
            <a:pPr marL="14288" lvl="1" indent="0">
              <a:buNone/>
            </a:pPr>
            <a:r>
              <a:rPr lang="en-GB" sz="1800" dirty="0">
                <a:solidFill>
                  <a:srgbClr val="CC94DA"/>
                </a:solidFill>
                <a:latin typeface="IntelOne Text Medium" panose="020B0503020203020204" pitchFamily="34" charset="77"/>
              </a:rPr>
              <a:t>of code within</a:t>
            </a:r>
            <a:endParaRPr lang="en-US" sz="1800" dirty="0">
              <a:solidFill>
                <a:srgbClr val="CC94DA"/>
              </a:solidFill>
              <a:latin typeface="IntelOne Text Medium" panose="020B0503020203020204" pitchFamily="34" charset="77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81ED60-6CE3-B28C-EE55-7356FED20506}"/>
              </a:ext>
            </a:extLst>
          </p:cNvPr>
          <p:cNvSpPr txBox="1">
            <a:spLocks/>
          </p:cNvSpPr>
          <p:nvPr/>
        </p:nvSpPr>
        <p:spPr>
          <a:xfrm>
            <a:off x="573339" y="2882743"/>
            <a:ext cx="1899138" cy="99731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r">
              <a:buNone/>
            </a:pPr>
            <a:r>
              <a:rPr lang="en-GB" sz="4800" spc="-150" dirty="0">
                <a:solidFill>
                  <a:srgbClr val="B4F0FF"/>
                </a:solidFill>
              </a:rPr>
              <a:t>96</a:t>
            </a:r>
            <a:r>
              <a:rPr lang="en-US" sz="4800" spc="-150" dirty="0">
                <a:solidFill>
                  <a:srgbClr val="B4F0FF"/>
                </a:solidFill>
              </a:rPr>
              <a:t>%</a:t>
            </a:r>
            <a:endParaRPr lang="en-GB" sz="4800" spc="-150" dirty="0">
              <a:solidFill>
                <a:srgbClr val="B4F0FF"/>
              </a:solidFill>
            </a:endParaRPr>
          </a:p>
          <a:p>
            <a:pPr marL="14288" lvl="1" indent="0" algn="r">
              <a:buNone/>
            </a:pPr>
            <a:r>
              <a:rPr lang="en-GB" sz="1800" dirty="0">
                <a:solidFill>
                  <a:srgbClr val="B4F0FF"/>
                </a:solidFill>
                <a:latin typeface="IntelOne Text Medium" panose="020B0503020203020204" pitchFamily="34" charset="77"/>
              </a:rPr>
              <a:t>of codebases</a:t>
            </a:r>
            <a:endParaRPr lang="en-US" sz="1800" dirty="0">
              <a:solidFill>
                <a:srgbClr val="B4F0FF"/>
              </a:solidFill>
              <a:latin typeface="IntelOne Text Medium" panose="020B0503020203020204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F47541-5442-B24E-2E83-84B6C5B44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51" y="577197"/>
            <a:ext cx="10972093" cy="534674"/>
          </a:xfrm>
        </p:spPr>
        <p:txBody>
          <a:bodyPr>
            <a:noAutofit/>
          </a:bodyPr>
          <a:lstStyle/>
          <a:p>
            <a:r>
              <a:rPr lang="en-US" spc="0" dirty="0">
                <a:latin typeface="IntelOne Mono" panose="020B0509020203020204" pitchFamily="49" charset="77"/>
              </a:rPr>
              <a:t>Open source is everywhere</a:t>
            </a:r>
            <a:br>
              <a:rPr lang="en-US" spc="0" dirty="0">
                <a:latin typeface="IntelOne Mono" panose="020B0509020203020204" pitchFamily="49" charset="77"/>
              </a:rPr>
            </a:br>
            <a:endParaRPr lang="en-US" spc="0" dirty="0">
              <a:latin typeface="IntelOne Mono" panose="020B05090202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0282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8" grpId="0"/>
      <p:bldP spid="16" grpId="0"/>
      <p:bldP spid="9" grpId="0" animBg="1"/>
      <p:bldP spid="10" grpId="0" animBg="1"/>
      <p:bldP spid="13" grpId="0" animBg="1"/>
      <p:bldP spid="15" grpId="0" animBg="1"/>
      <p:bldP spid="17" grpId="0" animBg="1"/>
      <p:bldP spid="20" grpId="0" animBg="1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20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EEC78-3B22-A2D3-8982-BAB947C9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Parking lot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8902E-2138-BAE6-AA2E-73D7D97F3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Deleted slides</a:t>
            </a:r>
          </a:p>
        </p:txBody>
      </p:sp>
    </p:spTree>
    <p:extLst>
      <p:ext uri="{BB962C8B-B14F-4D97-AF65-F5344CB8AC3E}">
        <p14:creationId xmlns:p14="http://schemas.microsoft.com/office/powerpoint/2010/main" val="10753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and pink gradient&#10;&#10;Description automatically generated">
            <a:extLst>
              <a:ext uri="{FF2B5EF4-FFF2-40B4-BE49-F238E27FC236}">
                <a16:creationId xmlns:a16="http://schemas.microsoft.com/office/drawing/2014/main" id="{06F16E6C-110E-E5F8-22D8-A4952FF98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33080" cy="62603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964DFA1-85E5-A969-1E47-4DDDDC884749}"/>
              </a:ext>
            </a:extLst>
          </p:cNvPr>
          <p:cNvSpPr/>
          <p:nvPr/>
        </p:nvSpPr>
        <p:spPr>
          <a:xfrm rot="10800000">
            <a:off x="8107680" y="3041840"/>
            <a:ext cx="3459515" cy="3062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9B5FCC-529F-B4D4-0E0C-7862E2D3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0" dirty="0"/>
              <a:t>CVE-bin-tool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757104-977B-7001-62E0-9A7DD3E260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8532" y="1196340"/>
            <a:ext cx="11703468" cy="1728936"/>
          </a:xfrm>
        </p:spPr>
        <p:txBody>
          <a:bodyPr/>
          <a:lstStyle/>
          <a:p>
            <a:pPr marL="0" indent="0">
              <a:spcAft>
                <a:spcPts val="1000"/>
              </a:spcAft>
              <a:buNone/>
            </a:pPr>
            <a:r>
              <a:rPr lang="en-US" sz="1600" b="0" i="0" u="none" strike="noStrike" dirty="0">
                <a:effectLst/>
              </a:rPr>
              <a:t>The CVE Binary Tool can help you find known vulnerabilities in software</a:t>
            </a:r>
            <a:r>
              <a:rPr lang="en-US" sz="1600" dirty="0"/>
              <a:t> by </a:t>
            </a:r>
            <a:r>
              <a:rPr lang="en-US" sz="1600" b="0" i="0" u="none" strike="noStrike" dirty="0">
                <a:effectLst/>
              </a:rPr>
              <a:t>using data from the </a:t>
            </a:r>
            <a:r>
              <a:rPr lang="en-US" sz="1600" b="0" i="0" u="sng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 Vulnerability Database</a:t>
            </a:r>
            <a:r>
              <a:rPr lang="en-US" sz="1600" b="0" i="0" u="none" strike="noStrike" dirty="0">
                <a:effectLst/>
              </a:rPr>
              <a:t> (NVD) list of </a:t>
            </a:r>
            <a:r>
              <a:rPr lang="en-US" sz="1600" b="0" i="0" u="sng" dirty="0"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Common Vulnerabilities and Exposures</a:t>
            </a:r>
            <a:r>
              <a:rPr lang="en-US" sz="1600" b="0" i="0" u="none" strike="noStrike" dirty="0">
                <a:effectLst/>
              </a:rPr>
              <a:t> (CVEs) as well as known vulnerability data from </a:t>
            </a:r>
            <a:r>
              <a:rPr lang="en-US" sz="1600" b="0" i="0" u="sng" dirty="0"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Redhat</a:t>
            </a:r>
            <a:r>
              <a:rPr lang="en-US" sz="1600" b="0" i="0" u="none" strike="noStrike" dirty="0">
                <a:effectLst/>
              </a:rPr>
              <a:t>, </a:t>
            </a:r>
            <a:r>
              <a:rPr lang="en-US" sz="1600" b="0" i="0" u="sng" dirty="0"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Source Vulnerability Database (OSV)</a:t>
            </a:r>
            <a:r>
              <a:rPr lang="en-US" sz="1600" b="0" i="0" u="none" strike="noStrike" dirty="0">
                <a:effectLst/>
              </a:rPr>
              <a:t>, </a:t>
            </a:r>
            <a:r>
              <a:rPr lang="en-US" sz="1600" b="0" i="0" u="sng" dirty="0">
                <a:effectLst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Gitlab Advisory Database (GAD)</a:t>
            </a:r>
            <a:r>
              <a:rPr lang="en-US" sz="1600" b="0" i="0" u="none" strike="noStrike" dirty="0">
                <a:effectLst/>
              </a:rPr>
              <a:t>, and </a:t>
            </a:r>
            <a:r>
              <a:rPr lang="en-US" sz="1600" b="0" i="0" u="sng" dirty="0">
                <a:effectLst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Curl</a:t>
            </a:r>
            <a:r>
              <a:rPr lang="en-US" sz="1600" b="0" i="0" u="none" strike="noStrike" dirty="0">
                <a:effectLst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n-US" sz="1600" b="0" i="0" dirty="0">
                <a:effectLst/>
              </a:rPr>
              <a:t>A binary scanner—Helps you determine which packages may have been included as part of a piece of software. </a:t>
            </a:r>
          </a:p>
          <a:p>
            <a:pPr lvl="1">
              <a:buFont typeface="+mj-lt"/>
              <a:buAutoNum type="arabicPeriod"/>
            </a:pPr>
            <a:r>
              <a:rPr lang="en-US" sz="1600" b="0" i="0" dirty="0">
                <a:effectLst/>
              </a:rPr>
              <a:t>Tools for scanning known component lists—</a:t>
            </a:r>
            <a:r>
              <a:rPr lang="en-US" sz="1600" dirty="0"/>
              <a:t>S</a:t>
            </a:r>
            <a:r>
              <a:rPr lang="en-US" sz="1600" b="0" i="0" dirty="0">
                <a:effectLst/>
              </a:rPr>
              <a:t>uch as CSV files, SBOM formats, etc.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A5F4FB-DF5B-0AC4-14E8-DF0CED90DE30}"/>
              </a:ext>
            </a:extLst>
          </p:cNvPr>
          <p:cNvGrpSpPr/>
          <p:nvPr/>
        </p:nvGrpSpPr>
        <p:grpSpPr>
          <a:xfrm>
            <a:off x="624805" y="3041841"/>
            <a:ext cx="7285119" cy="3062932"/>
            <a:chOff x="609565" y="2933539"/>
            <a:chExt cx="7285119" cy="30629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C2674DA-7D45-0815-514A-EC136EC5A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565" y="2933539"/>
              <a:ext cx="7285119" cy="3062932"/>
            </a:xfrm>
            <a:prstGeom prst="rect">
              <a:avLst/>
            </a:prstGeom>
          </p:spPr>
        </p:pic>
        <p:pic>
          <p:nvPicPr>
            <p:cNvPr id="1026" name="Picture 2" descr="Diagram of cve-bin-tool's workflow, described in text with more detail below.">
              <a:extLst>
                <a:ext uri="{FF2B5EF4-FFF2-40B4-BE49-F238E27FC236}">
                  <a16:creationId xmlns:a16="http://schemas.microsoft.com/office/drawing/2014/main" id="{454FD6D8-5C6F-F9DB-4FCB-E39040F1D8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" t="1928" r="1114" b="4029"/>
            <a:stretch/>
          </p:blipFill>
          <p:spPr bwMode="auto">
            <a:xfrm>
              <a:off x="676821" y="3047685"/>
              <a:ext cx="7150606" cy="2834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3CBAF7B-A3A5-6C50-0FA4-966D33126BDB}"/>
              </a:ext>
            </a:extLst>
          </p:cNvPr>
          <p:cNvSpPr/>
          <p:nvPr/>
        </p:nvSpPr>
        <p:spPr>
          <a:xfrm>
            <a:off x="8353178" y="3932725"/>
            <a:ext cx="3056979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accent2"/>
                </a:solidFill>
                <a:latin typeface="IntelOne Text Medium" panose="020B0503020203020204" pitchFamily="34" charset="77"/>
              </a:rPr>
              <a:t>As simple as …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Intel One Mono" panose="020B0509020203020204" pitchFamily="49" charset="77"/>
              </a:rPr>
              <a:t>pip install cve-bin-tool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Intel One Mono" panose="020B0509020203020204" pitchFamily="49" charset="77"/>
              </a:rPr>
              <a:t>cve-bin-tool &lt;directory/file&gt;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584F6-FA6A-0380-F034-2D814E289DEA}"/>
              </a:ext>
            </a:extLst>
          </p:cNvPr>
          <p:cNvSpPr txBox="1"/>
          <p:nvPr/>
        </p:nvSpPr>
        <p:spPr>
          <a:xfrm>
            <a:off x="1371601" y="6439546"/>
            <a:ext cx="10283252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100000"/>
              </a:lnSpc>
              <a:spcBef>
                <a:spcPts val="450"/>
              </a:spcBef>
            </a:pPr>
            <a:r>
              <a:rPr lang="en-US" sz="1100" dirty="0">
                <a:solidFill>
                  <a:schemeClr val="tx1"/>
                </a:solidFill>
                <a:hlinkClick r:id="rId12"/>
              </a:rPr>
              <a:t>https://github.com/intel/cve-bin-tool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11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933A39-237D-870B-DED4-F309E2453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71" b="-1"/>
          <a:stretch/>
        </p:blipFill>
        <p:spPr>
          <a:xfrm>
            <a:off x="487651" y="1496350"/>
            <a:ext cx="5481637" cy="4705350"/>
          </a:xfrm>
          <a:prstGeom prst="rect">
            <a:avLst/>
          </a:prstGeom>
          <a:noFill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1D57F3-FD90-CD6F-840A-ADF9B495E09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4"/>
          <a:srcRect r="39182" b="51811"/>
          <a:stretch/>
        </p:blipFill>
        <p:spPr>
          <a:xfrm>
            <a:off x="6095999" y="1497013"/>
            <a:ext cx="6096001" cy="4685228"/>
          </a:xfrm>
          <a:prstGeom prst="rect">
            <a:avLst/>
          </a:prstGeom>
          <a:noFill/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0C506012-D78E-535D-A6E4-D25E5DC78DAD}"/>
              </a:ext>
            </a:extLst>
          </p:cNvPr>
          <p:cNvSpPr/>
          <p:nvPr/>
        </p:nvSpPr>
        <p:spPr>
          <a:xfrm rot="3491030">
            <a:off x="2085467" y="3403598"/>
            <a:ext cx="1574800" cy="5842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FBC6FF00-48AE-E1B6-3B67-11722AEFDDBE}"/>
              </a:ext>
            </a:extLst>
          </p:cNvPr>
          <p:cNvSpPr/>
          <p:nvPr/>
        </p:nvSpPr>
        <p:spPr>
          <a:xfrm rot="3491030">
            <a:off x="8901229" y="4063616"/>
            <a:ext cx="1574800" cy="5842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1CC9D-91B0-605C-C44D-9A46C1ECFACB}"/>
              </a:ext>
            </a:extLst>
          </p:cNvPr>
          <p:cNvSpPr txBox="1"/>
          <p:nvPr/>
        </p:nvSpPr>
        <p:spPr>
          <a:xfrm>
            <a:off x="1371601" y="6418999"/>
            <a:ext cx="10283252" cy="24468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100" b="0" i="0" strike="noStrike" dirty="0">
                <a:solidFill>
                  <a:schemeClr val="tx1"/>
                </a:solidFill>
                <a:effectLst/>
                <a:hlinkClick r:id="rId5"/>
              </a:rPr>
              <a:t>https://www.bestpractices.dev/ </a:t>
            </a:r>
            <a:endParaRPr lang="en-US" sz="1100" dirty="0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294B3DF1-4B19-9E8B-039B-3B2419037DD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4591" y="253156"/>
            <a:ext cx="11035153" cy="29956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IntelOne Text Medium" panose="020B0503020203020204" pitchFamily="34" charset="77"/>
              </a:rPr>
              <a:t>OpenSSF projects and tools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BFCBA757-CBE7-A4E3-D73E-70BF88F5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51" y="552721"/>
            <a:ext cx="10972093" cy="534674"/>
          </a:xfrm>
        </p:spPr>
        <p:txBody>
          <a:bodyPr>
            <a:normAutofit fontScale="90000"/>
          </a:bodyPr>
          <a:lstStyle/>
          <a:p>
            <a:r>
              <a:rPr lang="en-US" dirty="0"/>
              <a:t>OpenSSF Best Practices Badge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80416C-CE31-C764-78CD-6BA114A237E3}"/>
              </a:ext>
            </a:extLst>
          </p:cNvPr>
          <p:cNvGrpSpPr/>
          <p:nvPr/>
        </p:nvGrpSpPr>
        <p:grpSpPr>
          <a:xfrm>
            <a:off x="-59961" y="1386960"/>
            <a:ext cx="12251961" cy="5039962"/>
            <a:chOff x="-59961" y="1184223"/>
            <a:chExt cx="12251961" cy="503996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A468FF7-7E27-190F-4DD1-946EE24C346D}"/>
                </a:ext>
              </a:extLst>
            </p:cNvPr>
            <p:cNvSpPr/>
            <p:nvPr/>
          </p:nvSpPr>
          <p:spPr>
            <a:xfrm>
              <a:off x="-59961" y="1184223"/>
              <a:ext cx="12251961" cy="5039962"/>
            </a:xfrm>
            <a:prstGeom prst="rect">
              <a:avLst/>
            </a:prstGeom>
            <a:solidFill>
              <a:schemeClr val="accent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FE8262-9C63-EDE1-F7A0-5A43B8768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67462" y="1276062"/>
              <a:ext cx="7718113" cy="4803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69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CA2B42-67AA-F492-E0D2-3E9352E6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Open Source Security Foundation (OpenSSF)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4E7F7-65F4-57D4-7EBE-A83C55AEC1A7}"/>
              </a:ext>
            </a:extLst>
          </p:cNvPr>
          <p:cNvSpPr txBox="1"/>
          <p:nvPr/>
        </p:nvSpPr>
        <p:spPr>
          <a:xfrm>
            <a:off x="488718" y="2585820"/>
            <a:ext cx="6509529" cy="1686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>
              <a:lnSpc>
                <a:spcPct val="150000"/>
              </a:lnSpc>
              <a:spcBef>
                <a:spcPts val="0"/>
              </a:spcBef>
              <a:buClr>
                <a:srgbClr val="CC94DA"/>
              </a:buClr>
            </a:pPr>
            <a:r>
              <a:rPr lang="en-US" kern="1200" dirty="0">
                <a:solidFill>
                  <a:schemeClr val="tx1"/>
                </a:solidFill>
              </a:rPr>
              <a:t>Software developers, security engineers, and more working together to secure open source software for the greater public good.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6E28B6E-972E-9C9F-340F-22239E68F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263" y="1569574"/>
            <a:ext cx="2532908" cy="429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39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868A0B-523C-5C86-A7AB-8BDF687C36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IntelOne Mono" panose="020B0509020203020204" pitchFamily="49" charset="77"/>
              </a:rPr>
              <a:t>OpenSSF projects and tools</a:t>
            </a:r>
          </a:p>
          <a:p>
            <a:endParaRPr lang="en-US" dirty="0">
              <a:latin typeface="IntelOne Mono" panose="020B0509020203020204" pitchFamily="49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673F5F-8040-29A1-0B90-E0307B305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OpenSSF Scorecard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AFFDE497-CBE2-EC7C-15C4-23F03FB98D16}"/>
              </a:ext>
            </a:extLst>
          </p:cNvPr>
          <p:cNvSpPr txBox="1">
            <a:spLocks/>
          </p:cNvSpPr>
          <p:nvPr/>
        </p:nvSpPr>
        <p:spPr>
          <a:xfrm>
            <a:off x="487652" y="2103795"/>
            <a:ext cx="5481637" cy="3751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IntelOne Display Regular" panose="020B0503020203020204" pitchFamily="34" charset="0"/>
              <a:buNone/>
            </a:pPr>
            <a:r>
              <a:rPr lang="en-US" sz="2400" dirty="0"/>
              <a:t>Score in terminal …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7A3BC6B1-EB52-FE67-E9C6-3BAA486DC16B}"/>
              </a:ext>
            </a:extLst>
          </p:cNvPr>
          <p:cNvSpPr txBox="1">
            <a:spLocks/>
          </p:cNvSpPr>
          <p:nvPr/>
        </p:nvSpPr>
        <p:spPr>
          <a:xfrm>
            <a:off x="6060832" y="2058995"/>
            <a:ext cx="3253735" cy="5346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IntelOne Display Regular" panose="020B0503020203020204" pitchFamily="34" charset="0"/>
              <a:buNone/>
            </a:pPr>
            <a:r>
              <a:rPr lang="en-US" sz="2400" dirty="0">
                <a:solidFill>
                  <a:schemeClr val="tx1"/>
                </a:solidFill>
              </a:rPr>
              <a:t>… or via browser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F352E-6A7F-653F-C901-3397A5CC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19" t="2950" r="3412" b="7566"/>
          <a:stretch/>
        </p:blipFill>
        <p:spPr>
          <a:xfrm>
            <a:off x="597877" y="2683172"/>
            <a:ext cx="5117123" cy="2913993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20B1CD-5E08-4902-1861-D428FCFE2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605"/>
          <a:stretch/>
        </p:blipFill>
        <p:spPr>
          <a:xfrm>
            <a:off x="6098931" y="2683171"/>
            <a:ext cx="5486400" cy="2913993"/>
          </a:xfrm>
          <a:prstGeom prst="rect">
            <a:avLst/>
          </a:prstGeom>
          <a:ln>
            <a:solidFill>
              <a:schemeClr val="bg1">
                <a:lumMod val="20000"/>
                <a:lumOff val="80000"/>
              </a:schemeClr>
            </a:solidFill>
          </a:ln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1F527B5-B4CF-439B-FDA6-A357B0992196}"/>
              </a:ext>
            </a:extLst>
          </p:cNvPr>
          <p:cNvSpPr txBox="1">
            <a:spLocks/>
          </p:cNvSpPr>
          <p:nvPr/>
        </p:nvSpPr>
        <p:spPr>
          <a:xfrm>
            <a:off x="487651" y="1639124"/>
            <a:ext cx="10972093" cy="3751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IntelOne Display Regular" panose="020B0503020203020204" pitchFamily="34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Automated checks for best practices that provide quick, easy project assessment</a:t>
            </a:r>
          </a:p>
        </p:txBody>
      </p:sp>
    </p:spTree>
    <p:extLst>
      <p:ext uri="{BB962C8B-B14F-4D97-AF65-F5344CB8AC3E}">
        <p14:creationId xmlns:p14="http://schemas.microsoft.com/office/powerpoint/2010/main" val="33407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C44826-F481-7242-0D69-2CBD3BEF0E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IntelOne Mono" panose="020B0509020203020204" pitchFamily="49" charset="77"/>
              </a:rPr>
              <a:t>OpenSSF projects and tools</a:t>
            </a:r>
          </a:p>
          <a:p>
            <a:endParaRPr lang="en-US" dirty="0">
              <a:latin typeface="IntelOne Mono" panose="020B0509020203020204" pitchFamily="49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123B15-F75B-AFB0-2E87-262DC9BB8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OpenSSF Scorecard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58BBD057-116C-A5CE-17AC-06499909E711}"/>
              </a:ext>
            </a:extLst>
          </p:cNvPr>
          <p:cNvSpPr txBox="1">
            <a:spLocks/>
          </p:cNvSpPr>
          <p:nvPr/>
        </p:nvSpPr>
        <p:spPr>
          <a:xfrm>
            <a:off x="487650" y="2082664"/>
            <a:ext cx="5608350" cy="2692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Font typeface="IntelOne Display Regular" panose="020B0503020203020204" pitchFamily="34" charset="0"/>
              <a:buNone/>
            </a:pPr>
            <a:r>
              <a:rPr lang="en-US" sz="2300" dirty="0"/>
              <a:t>Helps protect against</a:t>
            </a:r>
          </a:p>
          <a:p>
            <a:pPr>
              <a:lnSpc>
                <a:spcPct val="100000"/>
              </a:lnSpc>
            </a:pPr>
            <a:r>
              <a:rPr lang="en-US" sz="2300" dirty="0"/>
              <a:t>Malicious maintainers and packages</a:t>
            </a:r>
          </a:p>
          <a:p>
            <a:pPr>
              <a:lnSpc>
                <a:spcPct val="100000"/>
              </a:lnSpc>
            </a:pPr>
            <a:r>
              <a:rPr lang="en-US" sz="2300" dirty="0"/>
              <a:t>Poorly maintained projects</a:t>
            </a:r>
          </a:p>
          <a:p>
            <a:pPr>
              <a:lnSpc>
                <a:spcPct val="100000"/>
              </a:lnSpc>
            </a:pPr>
            <a:r>
              <a:rPr lang="en-US" sz="2300" dirty="0"/>
              <a:t>Compromised build systems </a:t>
            </a:r>
            <a:br>
              <a:rPr lang="en-US" sz="2300" dirty="0"/>
            </a:br>
            <a:r>
              <a:rPr lang="en-US" sz="2300" dirty="0"/>
              <a:t>and/or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1EF61-9C7A-AED4-E4C2-9F2DD422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170" y="1408867"/>
            <a:ext cx="5487508" cy="427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1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CAC95-6145-1E14-BF3B-793E6BAD7D4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IntelOne Mono" panose="020B0509020203020204" pitchFamily="49" charset="77"/>
              </a:rPr>
              <a:t>OpenSSF projects and tools</a:t>
            </a:r>
          </a:p>
          <a:p>
            <a:endParaRPr lang="en-US" dirty="0">
              <a:latin typeface="IntelOne Mono" panose="020B0509020203020204" pitchFamily="49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FC0E04-4FB2-18E0-291C-935BB155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spc="0" dirty="0"/>
              <a:t>Secure Supply Chain Consumption Framework (S2C2F)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625132D6-8BD1-98AC-C928-E208182BF2DF}"/>
              </a:ext>
            </a:extLst>
          </p:cNvPr>
          <p:cNvSpPr txBox="1">
            <a:spLocks/>
          </p:cNvSpPr>
          <p:nvPr/>
        </p:nvSpPr>
        <p:spPr>
          <a:xfrm>
            <a:off x="487649" y="2587528"/>
            <a:ext cx="2657127" cy="2692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Font typeface="IntelOne Display Regular" panose="020B0503020203020204" pitchFamily="34" charset="0"/>
              <a:buNone/>
            </a:pPr>
            <a:r>
              <a:rPr lang="en-US" sz="1200" dirty="0">
                <a:latin typeface="IntelOne Text Medium" panose="020B0503020203020204" pitchFamily="34" charset="77"/>
              </a:rPr>
              <a:t>Minimum OSS Governance Program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Use package managers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Local copy of artifact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Scan with known vulnerabilities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Scan for software licenses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Inventory OSS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Manual OSS updates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32CDAE7-FCE0-F853-3500-D608094CD60C}"/>
              </a:ext>
            </a:extLst>
          </p:cNvPr>
          <p:cNvSpPr txBox="1">
            <a:spLocks/>
          </p:cNvSpPr>
          <p:nvPr/>
        </p:nvSpPr>
        <p:spPr>
          <a:xfrm>
            <a:off x="3313463" y="2587528"/>
            <a:ext cx="2536485" cy="3693275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Font typeface="IntelOne Display Regular" panose="020B0503020203020204" pitchFamily="34" charset="0"/>
              <a:buNone/>
            </a:pPr>
            <a:r>
              <a:rPr lang="en-US" sz="1200" dirty="0">
                <a:latin typeface="IntelOne Text Medium" panose="020B0503020203020204" pitchFamily="34" charset="77"/>
              </a:rPr>
              <a:t>Secure Consumption and Improved MTTR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Scan for end life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Have an incident </a:t>
            </a:r>
            <a:br>
              <a:rPr lang="en-US" sz="1200" dirty="0"/>
            </a:br>
            <a:r>
              <a:rPr lang="en-US" sz="1200" dirty="0"/>
              <a:t>response plan 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Auto OSS updates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Alert on vulnerabilities </a:t>
            </a:r>
            <a:br>
              <a:rPr lang="en-US" sz="1200" dirty="0"/>
            </a:br>
            <a:r>
              <a:rPr lang="en-US" sz="1200" dirty="0"/>
              <a:t>at PR time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Audit that consumption is through the approved ingestion method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Validate integrity of OSS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Secure package source file configuration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FF379D-DAFC-BE37-8D08-6C0A6A17B42A}"/>
              </a:ext>
            </a:extLst>
          </p:cNvPr>
          <p:cNvSpPr txBox="1">
            <a:spLocks/>
          </p:cNvSpPr>
          <p:nvPr/>
        </p:nvSpPr>
        <p:spPr>
          <a:xfrm>
            <a:off x="6139275" y="2587528"/>
            <a:ext cx="2657127" cy="3693275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Font typeface="IntelOne Display Regular" panose="020B0503020203020204" pitchFamily="34" charset="0"/>
              <a:buNone/>
            </a:pPr>
            <a:r>
              <a:rPr lang="en-US" sz="1200" dirty="0">
                <a:latin typeface="IntelOne Text Medium" panose="020B0503020203020204" pitchFamily="34" charset="77"/>
              </a:rPr>
              <a:t>Malware Defense and Zero-Day Detection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Deny list capability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Clone OSS source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Scan for malware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Proactive security reviews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Enforce OSS provenance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Enforce consumption from curated feed 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E7AB2F-F7D3-DD2C-D91B-9FF1747AFC3D}"/>
              </a:ext>
            </a:extLst>
          </p:cNvPr>
          <p:cNvSpPr txBox="1">
            <a:spLocks/>
          </p:cNvSpPr>
          <p:nvPr/>
        </p:nvSpPr>
        <p:spPr>
          <a:xfrm>
            <a:off x="8965087" y="2587528"/>
            <a:ext cx="2657127" cy="3693275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Font typeface="IntelOne Display Regular" panose="020B0503020203020204" pitchFamily="34" charset="0"/>
              <a:buNone/>
            </a:pPr>
            <a:r>
              <a:rPr lang="en-US" sz="1200" dirty="0">
                <a:latin typeface="IntelOne Text Medium" panose="020B0503020203020204" pitchFamily="34" charset="77"/>
              </a:rPr>
              <a:t>Advanced Threat Defense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Validate the SBOMs of </a:t>
            </a:r>
            <a:br>
              <a:rPr lang="en-US" sz="1200" dirty="0"/>
            </a:br>
            <a:r>
              <a:rPr lang="en-US" sz="1200" dirty="0"/>
              <a:t>OSS consumed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Rebuild OSS on trusted infrastructure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Digitally sign rebuilt OSS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Generate SBOM for </a:t>
            </a:r>
            <a:br>
              <a:rPr lang="en-US" sz="1200" dirty="0"/>
            </a:br>
            <a:r>
              <a:rPr lang="en-US" sz="1200" dirty="0"/>
              <a:t>rebuilt OSS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Digitally sign </a:t>
            </a:r>
            <a:br>
              <a:rPr lang="en-US" sz="1200" dirty="0"/>
            </a:br>
            <a:r>
              <a:rPr lang="en-US" sz="1200" dirty="0"/>
              <a:t>protected SBOMs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Implement fixes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D7A25B2-458D-4306-4EFC-63FC903F8EE0}"/>
              </a:ext>
            </a:extLst>
          </p:cNvPr>
          <p:cNvSpPr/>
          <p:nvPr/>
        </p:nvSpPr>
        <p:spPr>
          <a:xfrm>
            <a:off x="544942" y="1612958"/>
            <a:ext cx="11077272" cy="742177"/>
          </a:xfrm>
          <a:prstGeom prst="homePlate">
            <a:avLst/>
          </a:prstGeom>
          <a:solidFill>
            <a:srgbClr val="00C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285A"/>
                </a:solidFill>
                <a:latin typeface="IntelOne Text" panose="020B0503020203020204" pitchFamily="34" charset="77"/>
              </a:rPr>
              <a:t>The S2C2F framework progression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400E2-F077-3CB9-289B-53BE70AEE3D1}"/>
              </a:ext>
            </a:extLst>
          </p:cNvPr>
          <p:cNvSpPr txBox="1"/>
          <p:nvPr/>
        </p:nvSpPr>
        <p:spPr>
          <a:xfrm>
            <a:off x="487649" y="1109134"/>
            <a:ext cx="9665616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Framework for securely consuming open source software (OSS) dependencies.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93439-9246-0302-8971-C9FD947DE50F}"/>
              </a:ext>
            </a:extLst>
          </p:cNvPr>
          <p:cNvSpPr txBox="1"/>
          <p:nvPr/>
        </p:nvSpPr>
        <p:spPr>
          <a:xfrm>
            <a:off x="3288307" y="6400490"/>
            <a:ext cx="8333907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100000"/>
              </a:lnSpc>
              <a:spcBef>
                <a:spcPts val="450"/>
              </a:spcBef>
            </a:pPr>
            <a:r>
              <a:rPr lang="en-US" sz="9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https://github.com/ossf/s2c2f/blob/main/specification/Secure_Supply_Chain_Consumption_Framework_(S2C2F).pdf 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1B0794-5A83-5F4C-92E7-E9CA1E8F82FE}"/>
              </a:ext>
            </a:extLst>
          </p:cNvPr>
          <p:cNvCxnSpPr/>
          <p:nvPr/>
        </p:nvCxnSpPr>
        <p:spPr>
          <a:xfrm>
            <a:off x="3182815" y="2672863"/>
            <a:ext cx="0" cy="305093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7A1D6B-263C-FD91-03D2-80E0BFFAB33C}"/>
              </a:ext>
            </a:extLst>
          </p:cNvPr>
          <p:cNvCxnSpPr/>
          <p:nvPr/>
        </p:nvCxnSpPr>
        <p:spPr>
          <a:xfrm>
            <a:off x="5996354" y="2672863"/>
            <a:ext cx="0" cy="305093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E08006-D94B-FEFB-609F-90731020124E}"/>
              </a:ext>
            </a:extLst>
          </p:cNvPr>
          <p:cNvCxnSpPr/>
          <p:nvPr/>
        </p:nvCxnSpPr>
        <p:spPr>
          <a:xfrm>
            <a:off x="8818685" y="2672863"/>
            <a:ext cx="0" cy="305093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41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CCAF5F-2E09-5C76-F0E1-2FFD7AE932E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IntelOne Mono" panose="020B0509020203020204" pitchFamily="49" charset="77"/>
              </a:rPr>
              <a:t>OpenSSF projects and tools</a:t>
            </a:r>
          </a:p>
          <a:p>
            <a:endParaRPr lang="en-US" dirty="0">
              <a:latin typeface="IntelOne Mono" panose="020B0509020203020204" pitchFamily="49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CF6508-B83F-3808-6B0E-5311959CA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SLSA</a:t>
            </a:r>
          </a:p>
        </p:txBody>
      </p:sp>
      <p:sp>
        <p:nvSpPr>
          <p:cNvPr id="4" name="AutoShape 4" descr="SLSA logo">
            <a:extLst>
              <a:ext uri="{FF2B5EF4-FFF2-40B4-BE49-F238E27FC236}">
                <a16:creationId xmlns:a16="http://schemas.microsoft.com/office/drawing/2014/main" id="{CF4FFC03-ACB4-8472-F00B-414A0C968FB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256909" y="2306146"/>
            <a:ext cx="6347487" cy="267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IntelOne Display Regular" panose="020B0503020203020204" pitchFamily="34" charset="0"/>
              <a:buNone/>
            </a:pPr>
            <a:r>
              <a:rPr lang="en-US" sz="1800" dirty="0">
                <a:latin typeface="IntelOne Text Medium" panose="020B0503020203020204" pitchFamily="34" charset="77"/>
              </a:rPr>
              <a:t>Supply-chain Levels for Software Artifacts (SLSA)</a:t>
            </a:r>
            <a:br>
              <a:rPr lang="en-US" sz="1800" dirty="0">
                <a:latin typeface="IntelOne Text Medium" panose="020B0503020203020204" pitchFamily="34" charset="77"/>
              </a:rPr>
            </a:br>
            <a:r>
              <a:rPr lang="en-US" sz="1800" dirty="0">
                <a:latin typeface="IntelOne Text Medium" panose="020B0503020203020204" pitchFamily="34" charset="77"/>
              </a:rPr>
              <a:t>AKA ”Salsa"</a:t>
            </a:r>
          </a:p>
          <a:p>
            <a:pPr marL="0" indent="0">
              <a:lnSpc>
                <a:spcPct val="100000"/>
              </a:lnSpc>
              <a:buFont typeface="IntelOne Display Regular" panose="020B0503020203020204" pitchFamily="34" charset="0"/>
              <a:buNone/>
            </a:pPr>
            <a:r>
              <a:rPr lang="en-US" sz="1800" dirty="0"/>
              <a:t>Salsa is how you get from "safe enough" to being as resilient as possible, at any link in the chain.</a:t>
            </a:r>
          </a:p>
          <a:p>
            <a:pPr marL="0" indent="0">
              <a:lnSpc>
                <a:spcPct val="100000"/>
              </a:lnSpc>
              <a:buFont typeface="IntelOne Display Regular" panose="020B0503020203020204" pitchFamily="34" charset="0"/>
              <a:buNone/>
            </a:pPr>
            <a:r>
              <a:rPr lang="en-US" sz="1800" dirty="0"/>
              <a:t>Salsa is a security framework with a checklist of standards and controls that help prevent tampering, improve integrity, and secure packages and infrastructure. 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81057-8B7B-B8DA-9EAB-1707C7E80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378" y="1493708"/>
            <a:ext cx="2546561" cy="407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2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4" descr="SLSA logo">
            <a:extLst>
              <a:ext uri="{FF2B5EF4-FFF2-40B4-BE49-F238E27FC236}">
                <a16:creationId xmlns:a16="http://schemas.microsoft.com/office/drawing/2014/main" id="{ECEE5ACF-9FB2-A208-C90C-DCC89EDB040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256909" y="2321579"/>
            <a:ext cx="6432328" cy="242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IntelOne Display Regular" panose="020B0503020203020204" pitchFamily="34" charset="0"/>
              <a:buNone/>
            </a:pPr>
            <a:r>
              <a:rPr lang="en-US" sz="1800" dirty="0">
                <a:latin typeface="IntelOne Text Medium" panose="020B0503020203020204" pitchFamily="34" charset="77"/>
              </a:rPr>
              <a:t>Graph for Understanding Artifact Composition (GUAC)</a:t>
            </a:r>
            <a:br>
              <a:rPr lang="en-US" sz="1800" dirty="0"/>
            </a:br>
            <a:endParaRPr lang="en-US" sz="1800" dirty="0"/>
          </a:p>
          <a:p>
            <a:pPr marL="0" indent="0">
              <a:lnSpc>
                <a:spcPct val="100000"/>
              </a:lnSpc>
              <a:buFont typeface="IntelOne Display Regular" panose="020B0503020203020204" pitchFamily="34" charset="0"/>
              <a:buNone/>
            </a:pPr>
            <a:r>
              <a:rPr lang="en-US" sz="1800" dirty="0"/>
              <a:t>GUAC ingests software metadata—like SBOMs—and maps out relationships between software so you can fully understand your software security position and act as needed.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B2922EE-88D0-68D5-6C0F-2B06DE438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2377" y="1552270"/>
            <a:ext cx="2546561" cy="395311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CCAF5F-2E09-5C76-F0E1-2FFD7AE932E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IntelOne Mono" panose="020B0509020203020204" pitchFamily="49" charset="77"/>
              </a:rPr>
              <a:t>OpenSSF projects and tools</a:t>
            </a:r>
          </a:p>
          <a:p>
            <a:endParaRPr lang="en-US" dirty="0">
              <a:latin typeface="IntelOne Mono" panose="020B0509020203020204" pitchFamily="49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CF6508-B83F-3808-6B0E-5311959CA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GUAC</a:t>
            </a:r>
          </a:p>
        </p:txBody>
      </p:sp>
    </p:spTree>
    <p:extLst>
      <p:ext uri="{BB962C8B-B14F-4D97-AF65-F5344CB8AC3E}">
        <p14:creationId xmlns:p14="http://schemas.microsoft.com/office/powerpoint/2010/main" val="278936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05D6A5-D8F4-A51A-8DE1-78F393E2872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IntelOne Mono" panose="020B0509020203020204" pitchFamily="49" charset="77"/>
              </a:rPr>
              <a:t>OpenSSF projects and tools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EA7594-5E4E-A140-4F24-4E322635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Protobom</a:t>
            </a:r>
          </a:p>
        </p:txBody>
      </p:sp>
      <p:pic>
        <p:nvPicPr>
          <p:cNvPr id="5" name="Picture 4" descr="Cartoon duck with a peace sign and a shield&#10;&#10;Description automatically generated">
            <a:extLst>
              <a:ext uri="{FF2B5EF4-FFF2-40B4-BE49-F238E27FC236}">
                <a16:creationId xmlns:a16="http://schemas.microsoft.com/office/drawing/2014/main" id="{E0024565-DAEE-207B-328F-D7C78D16C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91" y="1757614"/>
            <a:ext cx="2846510" cy="3648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3FD722-CA01-D68C-53C1-D62C70CA5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4319" y="2705829"/>
            <a:ext cx="1934178" cy="1934178"/>
          </a:xfrm>
          <a:prstGeom prst="rect">
            <a:avLst/>
          </a:prstGeom>
        </p:spPr>
      </p:pic>
      <p:sp>
        <p:nvSpPr>
          <p:cNvPr id="7" name="AutoShape 4" descr="SLSA logo">
            <a:extLst>
              <a:ext uri="{FF2B5EF4-FFF2-40B4-BE49-F238E27FC236}">
                <a16:creationId xmlns:a16="http://schemas.microsoft.com/office/drawing/2014/main" id="{EB3B7453-9784-35FA-BB24-E9D6276F78B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263084" y="1295256"/>
            <a:ext cx="6243795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94DA"/>
              </a:buClr>
              <a:buFont typeface="IntelOne Display Regular" panose="020B0503020203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Font typeface="IntelOne Display Regular" panose="020B0503020203020204" pitchFamily="34" charset="0"/>
              <a:buNone/>
            </a:pPr>
            <a:r>
              <a:rPr lang="en-US" sz="1800" dirty="0">
                <a:latin typeface="IntelOne Text Medium" panose="020B0503020203020204" pitchFamily="34" charset="77"/>
              </a:rPr>
              <a:t>Protobom</a:t>
            </a:r>
          </a:p>
          <a:p>
            <a:pPr marL="0" indent="0" fontAlgn="base">
              <a:lnSpc>
                <a:spcPct val="100000"/>
              </a:lnSpc>
              <a:buFont typeface="IntelOne Display Regular" panose="020B0503020203020204" pitchFamily="34" charset="0"/>
              <a:buNone/>
            </a:pPr>
            <a:r>
              <a:rPr lang="en-US" sz="1800" dirty="0">
                <a:latin typeface="IntelOne Text" panose="020B0503020203020204" pitchFamily="34" charset="77"/>
              </a:rPr>
              <a:t>A Software Bill of Materials (SBOM) inventories the components within software and describes the supply chain relationships between them.</a:t>
            </a:r>
          </a:p>
          <a:p>
            <a:pPr marL="0" indent="0" fontAlgn="base">
              <a:lnSpc>
                <a:spcPct val="100000"/>
              </a:lnSpc>
              <a:buFont typeface="IntelOne Display Regular" panose="020B0503020203020204" pitchFamily="34" charset="0"/>
              <a:buNone/>
            </a:pPr>
            <a:r>
              <a:rPr lang="en-US" sz="1800" dirty="0">
                <a:latin typeface="IntelOne Text" panose="020B0503020203020204" pitchFamily="34" charset="77"/>
              </a:rPr>
              <a:t>SBOMs are crucial for analyzing vulnerabilities and managing cybersecurity risks. Unfortunately, multiple SBOM data formats and identification schemes make wide adoption difficult.</a:t>
            </a:r>
          </a:p>
          <a:p>
            <a:pPr marL="0" indent="0" fontAlgn="base">
              <a:lnSpc>
                <a:spcPct val="100000"/>
              </a:lnSpc>
              <a:buFont typeface="IntelOne Display Regular" panose="020B0503020203020204" pitchFamily="34" charset="0"/>
              <a:buNone/>
            </a:pPr>
            <a:r>
              <a:rPr lang="en-US" sz="1800" dirty="0">
                <a:latin typeface="IntelOne Text" panose="020B0503020203020204" pitchFamily="34" charset="77"/>
              </a:rPr>
              <a:t>Protobom creates a format-neutral data layer that lets applications work seamlessly with any kind of SBOM.</a:t>
            </a:r>
          </a:p>
          <a:p>
            <a:pPr marL="0" indent="0" fontAlgn="base">
              <a:lnSpc>
                <a:spcPct val="100000"/>
              </a:lnSpc>
              <a:buFont typeface="IntelOne Display Regular" panose="020B0503020203020204" pitchFamily="34" charset="0"/>
              <a:buNone/>
            </a:pPr>
            <a:r>
              <a:rPr lang="en-US" sz="1800" dirty="0">
                <a:latin typeface="IntelOne Text" panose="020B0503020203020204" pitchFamily="34" charset="77"/>
              </a:rPr>
              <a:t>With Protobom, anyone can use SBOMs to improve their software supply chain risk management.</a:t>
            </a:r>
            <a:br>
              <a:rPr lang="en-US" sz="1800" dirty="0">
                <a:latin typeface="IntelOne Text" panose="020B0503020203020204" pitchFamily="34" charset="77"/>
              </a:rPr>
            </a:br>
            <a:endParaRPr lang="en-US" sz="1800" dirty="0">
              <a:latin typeface="IntelOne Text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0204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el-dark">
  <a:themeElements>
    <a:clrScheme name="Custom 10">
      <a:dk1>
        <a:srgbClr val="FFFFFF"/>
      </a:dk1>
      <a:lt1>
        <a:srgbClr val="525252"/>
      </a:lt1>
      <a:dk2>
        <a:srgbClr val="FFFFFF"/>
      </a:dk2>
      <a:lt2>
        <a:srgbClr val="004A86"/>
      </a:lt2>
      <a:accent1>
        <a:srgbClr val="0068B5"/>
      </a:accent1>
      <a:accent2>
        <a:srgbClr val="00C7FD"/>
      </a:accent2>
      <a:accent3>
        <a:srgbClr val="FEC91B"/>
      </a:accent3>
      <a:accent4>
        <a:srgbClr val="E96115"/>
      </a:accent4>
      <a:accent5>
        <a:srgbClr val="8F5DA2"/>
      </a:accent5>
      <a:accent6>
        <a:srgbClr val="8BAE46"/>
      </a:accent6>
      <a:hlink>
        <a:srgbClr val="00C7FD"/>
      </a:hlink>
      <a:folHlink>
        <a:srgbClr val="0068B5"/>
      </a:folHlink>
    </a:clrScheme>
    <a:fontScheme name="Custom 8">
      <a:majorFont>
        <a:latin typeface="IntelOne Text Light"/>
        <a:ea typeface="Arial"/>
        <a:cs typeface="Arial"/>
      </a:majorFont>
      <a:minorFont>
        <a:latin typeface="IntelOne Text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Classic Tint 2">
      <a:srgbClr val="76CEFF"/>
    </a:custClr>
    <a:custClr name="Energy Tint 2">
      <a:srgbClr val="B4F0FF"/>
    </a:custClr>
    <a:custClr name="Carbon Tint 2">
      <a:srgbClr val="E9E9E9"/>
    </a:custClr>
    <a:custClr name="Steel Tint 2">
      <a:srgbClr val="B9D6E5"/>
    </a:custClr>
    <a:custClr name="Geode Tint 2">
      <a:srgbClr val="EEC3F7"/>
    </a:custClr>
    <a:custClr name="Moss Tint 2">
      <a:srgbClr val="D7F3A2"/>
    </a:custClr>
    <a:custClr name="Rust Tint 2">
      <a:srgbClr val="FFC599"/>
    </a:custClr>
    <a:custClr name="Cobalt Tint 2">
      <a:srgbClr val="98A1FF"/>
    </a:custClr>
    <a:custClr name="Coral Tint 2">
      <a:srgbClr val="FFB6B9"/>
    </a:custClr>
    <a:custClr name="white">
      <a:srgbClr val="FFFFFF"/>
    </a:custClr>
    <a:custClr name="Classic Tint 1">
      <a:srgbClr val="00A3F6"/>
    </a:custClr>
    <a:custClr name="Energy Tint 1">
      <a:srgbClr val="7BDEFF"/>
    </a:custClr>
    <a:custClr name="Carbon Tint 1">
      <a:srgbClr val="AEAEAE"/>
    </a:custClr>
    <a:custClr name="Steel Tint 1">
      <a:srgbClr val="86B3CA"/>
    </a:custClr>
    <a:custClr name="Geode Tint 1">
      <a:srgbClr val="CC94DA"/>
    </a:custClr>
    <a:custClr name="Moss Tint 1">
      <a:srgbClr val="B1D272"/>
    </a:custClr>
    <a:custClr name="Rust Tint 1">
      <a:srgbClr val="FF8F51"/>
    </a:custClr>
    <a:custClr name="Cobalt Tint 1">
      <a:srgbClr val="5B69FF"/>
    </a:custClr>
    <a:custClr name="Coral Tint 1">
      <a:srgbClr val="FF848A"/>
    </a:custClr>
    <a:custClr name="Daisy Tint 1">
      <a:srgbClr val="FFE17A"/>
    </a:custClr>
    <a:custClr name="Classic">
      <a:srgbClr val="0068B5"/>
    </a:custClr>
    <a:custClr name="Energy">
      <a:srgbClr val="00C7FD"/>
    </a:custClr>
    <a:custClr name="Carbon">
      <a:srgbClr val="808080"/>
    </a:custClr>
    <a:custClr name="Steel">
      <a:srgbClr val="548FAD"/>
    </a:custClr>
    <a:custClr name="Geode">
      <a:srgbClr val="8F5DA2"/>
    </a:custClr>
    <a:custClr name="Moss">
      <a:srgbClr val="8BAE46"/>
    </a:custClr>
    <a:custClr name="Rust">
      <a:srgbClr val="E96115"/>
    </a:custClr>
    <a:custClr name="Cobalt">
      <a:srgbClr val="1E2EB8"/>
    </a:custClr>
    <a:custClr name="Coral">
      <a:srgbClr val="FF5662"/>
    </a:custClr>
    <a:custClr name="Daisy">
      <a:srgbClr val="FEC91B"/>
    </a:custClr>
    <a:custClr name="Classic Shade 1">
      <a:srgbClr val="004A86"/>
    </a:custClr>
    <a:custClr name="Energy Shade 1">
      <a:srgbClr val="0095CA"/>
    </a:custClr>
    <a:custClr name="Carbon Shade 1">
      <a:srgbClr val="525252"/>
    </a:custClr>
    <a:custClr name="Steel Shade 1">
      <a:srgbClr val="41728A"/>
    </a:custClr>
    <a:custClr name="Geode Shade 1">
      <a:srgbClr val="653171"/>
    </a:custClr>
    <a:custClr name="Moss Shade 1">
      <a:srgbClr val="708541"/>
    </a:custClr>
    <a:custClr name="Rust Shade 1">
      <a:srgbClr val="B24501"/>
    </a:custClr>
    <a:custClr name="Cobalt Shade 1">
      <a:srgbClr val="000F8A"/>
    </a:custClr>
    <a:custClr name="Coral Shade 1">
      <a:srgbClr val="C81326"/>
    </a:custClr>
    <a:custClr name="Daisy Shade 1">
      <a:srgbClr val="EDB200"/>
    </a:custClr>
    <a:custClr name="Classic Shade 2">
      <a:srgbClr val="00285A"/>
    </a:custClr>
    <a:custClr name="Energy Shade 2">
      <a:srgbClr val="005B85"/>
    </a:custClr>
    <a:custClr name="Carbon Shade 2">
      <a:srgbClr val="262626"/>
    </a:custClr>
    <a:custClr name="Steel Shade 2">
      <a:srgbClr val="183544"/>
    </a:custClr>
    <a:custClr name="black">
      <a:srgbClr val="000000"/>
    </a:custClr>
    <a:custClr name="Moss Shade 2">
      <a:srgbClr val="515A3D"/>
    </a:custClr>
    <a:custClr name="black">
      <a:srgbClr val="000000"/>
    </a:custClr>
    <a:custClr name="Cobalt Shade 2">
      <a:srgbClr val="000864"/>
    </a:custClr>
    <a:custClr name="black">
      <a:srgbClr val="000000"/>
    </a:custClr>
    <a:custClr name="Daisy Shade 2">
      <a:srgbClr val="C98F00"/>
    </a:custClr>
  </a:custClrLst>
  <a:extLst>
    <a:ext uri="{05A4C25C-085E-4340-85A3-A5531E510DB2}">
      <thm15:themeFamily xmlns:thm15="http://schemas.microsoft.com/office/thememl/2012/main" name="Intel2020-Blue" id="{D9323E3A-118C-43A6-89C0-C96596E37B42}" vid="{AEA43C02-EC13-455A-B9B9-65B3CDA9AEAE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IntelOne">
      <a:majorFont>
        <a:latin typeface="IntelOne Display Light"/>
        <a:ea typeface="Helvetica Neue"/>
        <a:cs typeface="Helvetica Neue"/>
      </a:majorFont>
      <a:minorFont>
        <a:latin typeface="IntelOne Display Regular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85199700121840859465B164C32ED2" ma:contentTypeVersion="13" ma:contentTypeDescription="Create a new document." ma:contentTypeScope="" ma:versionID="abf823a1644dc05df4d00dd33688d50c">
  <xsd:schema xmlns:xsd="http://www.w3.org/2001/XMLSchema" xmlns:xs="http://www.w3.org/2001/XMLSchema" xmlns:p="http://schemas.microsoft.com/office/2006/metadata/properties" xmlns:ns2="32bd4bcb-a1ea-4a4a-af6c-d4b9805fe718" xmlns:ns3="1cdb3fa8-a06d-4b15-b66e-18283ea7393f" targetNamespace="http://schemas.microsoft.com/office/2006/metadata/properties" ma:root="true" ma:fieldsID="b56f3ab5fb1292edcf2e9ec48641bf6b" ns2:_="" ns3:_="">
    <xsd:import namespace="32bd4bcb-a1ea-4a4a-af6c-d4b9805fe718"/>
    <xsd:import namespace="1cdb3fa8-a06d-4b15-b66e-18283ea739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bd4bcb-a1ea-4a4a-af6c-d4b9805fe7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db3fa8-a06d-4b15-b66e-18283ea7393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A70912-601A-41E9-9A28-39259E777CC8}">
  <ds:schemaRefs>
    <ds:schemaRef ds:uri="1cdb3fa8-a06d-4b15-b66e-18283ea7393f"/>
    <ds:schemaRef ds:uri="32bd4bcb-a1ea-4a4a-af6c-d4b9805fe71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3C3DAE0-9310-4542-9112-9E586E2A9783}">
  <ds:schemaRefs>
    <ds:schemaRef ds:uri="32bd4bcb-a1ea-4a4a-af6c-d4b9805fe718"/>
    <ds:schemaRef ds:uri="1cdb3fa8-a06d-4b15-b66e-18283ea7393f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E847F41-6336-4DEB-9999-7B0215EF30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aa06179-68b3-4e2b-b09b-a2424735516b}" enabled="1" method="Privileged" siteId="{46c98d88-e344-4ed4-8496-4ed7712e25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9622</TotalTime>
  <Words>1226</Words>
  <Application>Microsoft Macintosh PowerPoint</Application>
  <PresentationFormat>Widescreen</PresentationFormat>
  <Paragraphs>170</Paragraphs>
  <Slides>23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Cairo</vt:lpstr>
      <vt:lpstr>Calibri</vt:lpstr>
      <vt:lpstr>Intel One Mono</vt:lpstr>
      <vt:lpstr>IntelOne Display Light</vt:lpstr>
      <vt:lpstr>IntelOne Display Regular</vt:lpstr>
      <vt:lpstr>IntelOne Mono</vt:lpstr>
      <vt:lpstr>IntelOne Text</vt:lpstr>
      <vt:lpstr>IntelOne Text Light</vt:lpstr>
      <vt:lpstr>IntelOne Text Medium</vt:lpstr>
      <vt:lpstr>Intel-dark</vt:lpstr>
      <vt:lpstr>Working Together  for a More Secure Ecosystem</vt:lpstr>
      <vt:lpstr>Open source is everywhere </vt:lpstr>
      <vt:lpstr>Open Source Security Foundation (OpenSSF)</vt:lpstr>
      <vt:lpstr>OpenSSF Scorecard</vt:lpstr>
      <vt:lpstr>OpenSSF Scorecard</vt:lpstr>
      <vt:lpstr>Secure Supply Chain Consumption Framework (S2C2F)</vt:lpstr>
      <vt:lpstr>SLSA</vt:lpstr>
      <vt:lpstr>GUAC</vt:lpstr>
      <vt:lpstr>Protobom</vt:lpstr>
      <vt:lpstr>Get involved in the OpenSSF</vt:lpstr>
      <vt:lpstr>Open Platform for Enterprise AI (OPEA)</vt:lpstr>
      <vt:lpstr>Get involved in OPEA!</vt:lpstr>
      <vt:lpstr>Open source needs you!</vt:lpstr>
      <vt:lpstr>Where to find me</vt:lpstr>
      <vt:lpstr>Join us on these open source projects</vt:lpstr>
      <vt:lpstr>Join us on these open source projects</vt:lpstr>
      <vt:lpstr>Join us on these open source projects</vt:lpstr>
      <vt:lpstr>Join us on these open source projects</vt:lpstr>
      <vt:lpstr>Join us on these open source projects</vt:lpstr>
      <vt:lpstr>PowerPoint Presentation</vt:lpstr>
      <vt:lpstr>Parking lot</vt:lpstr>
      <vt:lpstr>CVE-bin-tool</vt:lpstr>
      <vt:lpstr>OpenSSF Best Practices Badge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Killeen, Kristine</dc:creator>
  <cp:keywords>CTPClassification=CTP_NT</cp:keywords>
  <cp:lastModifiedBy>Ben Thompson</cp:lastModifiedBy>
  <cp:revision>200</cp:revision>
  <dcterms:modified xsi:type="dcterms:W3CDTF">2024-09-13T15:00:33Z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77294acb-f791-4422-865e-0b7527e37b89</vt:lpwstr>
  </property>
  <property fmtid="{D5CDD505-2E9C-101B-9397-08002B2CF9AE}" pid="3" name="CTP_TimeStamp">
    <vt:lpwstr>2020-08-25 17:44:19Z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MSIP_Label_9aa06179-68b3-4e2b-b09b-a2424735516b_Enabled">
    <vt:lpwstr>True</vt:lpwstr>
  </property>
  <property fmtid="{D5CDD505-2E9C-101B-9397-08002B2CF9AE}" pid="9" name="MSIP_Label_9aa06179-68b3-4e2b-b09b-a2424735516b_SiteId">
    <vt:lpwstr>46c98d88-e344-4ed4-8496-4ed7712e255d</vt:lpwstr>
  </property>
  <property fmtid="{D5CDD505-2E9C-101B-9397-08002B2CF9AE}" pid="10" name="MSIP_Label_9aa06179-68b3-4e2b-b09b-a2424735516b_Owner">
    <vt:lpwstr>louis.a.baldock@intel.com</vt:lpwstr>
  </property>
  <property fmtid="{D5CDD505-2E9C-101B-9397-08002B2CF9AE}" pid="11" name="MSIP_Label_9aa06179-68b3-4e2b-b09b-a2424735516b_SetDate">
    <vt:lpwstr>2021-08-04T15:20:47.1811687Z</vt:lpwstr>
  </property>
  <property fmtid="{D5CDD505-2E9C-101B-9397-08002B2CF9AE}" pid="12" name="MSIP_Label_9aa06179-68b3-4e2b-b09b-a2424735516b_Name">
    <vt:lpwstr>Intel Confidential</vt:lpwstr>
  </property>
  <property fmtid="{D5CDD505-2E9C-101B-9397-08002B2CF9AE}" pid="13" name="MSIP_Label_9aa06179-68b3-4e2b-b09b-a2424735516b_Application">
    <vt:lpwstr>Microsoft Azure Information Protection</vt:lpwstr>
  </property>
  <property fmtid="{D5CDD505-2E9C-101B-9397-08002B2CF9AE}" pid="14" name="MSIP_Label_9aa06179-68b3-4e2b-b09b-a2424735516b_ActionId">
    <vt:lpwstr>809b7d20-7060-4c24-8e9e-037f4ef52103</vt:lpwstr>
  </property>
  <property fmtid="{D5CDD505-2E9C-101B-9397-08002B2CF9AE}" pid="15" name="MSIP_Label_9aa06179-68b3-4e2b-b09b-a2424735516b_Extended_MSFT_Method">
    <vt:lpwstr>Manual</vt:lpwstr>
  </property>
  <property fmtid="{D5CDD505-2E9C-101B-9397-08002B2CF9AE}" pid="16" name="Sensitivity">
    <vt:lpwstr>Intel Confidential</vt:lpwstr>
  </property>
  <property fmtid="{D5CDD505-2E9C-101B-9397-08002B2CF9AE}" pid="17" name="ContentTypeId">
    <vt:lpwstr>0x0101004285199700121840859465B164C32ED2</vt:lpwstr>
  </property>
</Properties>
</file>